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9" r:id="rId2"/>
    <p:sldId id="260" r:id="rId3"/>
    <p:sldId id="280" r:id="rId4"/>
    <p:sldId id="273" r:id="rId5"/>
    <p:sldId id="267" r:id="rId6"/>
    <p:sldId id="268" r:id="rId7"/>
    <p:sldId id="278" r:id="rId8"/>
    <p:sldId id="275" r:id="rId9"/>
    <p:sldId id="276" r:id="rId10"/>
    <p:sldId id="277" r:id="rId11"/>
    <p:sldId id="270" r:id="rId12"/>
    <p:sldId id="274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6438" autoAdjust="0"/>
  </p:normalViewPr>
  <p:slideViewPr>
    <p:cSldViewPr snapToGrid="0">
      <p:cViewPr>
        <p:scale>
          <a:sx n="79" d="100"/>
          <a:sy n="79" d="100"/>
        </p:scale>
        <p:origin x="756" y="8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732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Lent Appeal 2017</a:t>
            </a: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behalf of ALMA London and our Diocesan Partners in Angola and Mozambique</a:t>
            </a:r>
            <a:endParaRPr lang="en-GB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7301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Benguela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1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Bishop Andre (the Bishop for Angola) says:</a:t>
            </a: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"Expanding and upgrading church schools is one of my top priorities.  Education is a vital part of our mission and outreach.  The more school places we provide, the more children and communities we will be able to support."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8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Please support the 2017 </a:t>
            </a:r>
            <a:r>
              <a:rPr lang="en-GB" sz="2200" u="none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Lent Appeal </a:t>
            </a:r>
            <a:r>
              <a:rPr lang="en-GB" sz="220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behalf of ALMA and our Diocesan Partners in Angola and Mozambique.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8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48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Diocese of Angola  has a massive need to provide more school places</a:t>
            </a:r>
          </a:p>
        </p:txBody>
      </p:sp>
    </p:spTree>
    <p:extLst>
      <p:ext uri="{BB962C8B-B14F-4D97-AF65-F5344CB8AC3E}">
        <p14:creationId xmlns:p14="http://schemas.microsoft.com/office/powerpoint/2010/main" val="372984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project is to double the size of church schools so they have eight classrooms instead of four. With hundreds of children waiting for a place at a school, this increase in size will not only meet new government requirements which in turn will ensure a continuing Christian presence, but offer even more young people the chance of an education.</a:t>
            </a:r>
          </a:p>
        </p:txBody>
      </p:sp>
    </p:spTree>
    <p:extLst>
      <p:ext uri="{BB962C8B-B14F-4D97-AF65-F5344CB8AC3E}">
        <p14:creationId xmlns:p14="http://schemas.microsoft.com/office/powerpoint/2010/main" val="202055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Anglican Church in Angola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has twelve schools attached to parish churches. 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most have been built with help from ALMA and parish churches in London.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all the church schools are very popular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demand for places is extremely high. 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87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sng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Angolan Church Schools</a:t>
            </a: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have two to three separate shifts a day,</a:t>
            </a:r>
            <a:endParaRPr lang="en-GB" dirty="0" smtClean="0">
              <a:effectLst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educate several hundred children.</a:t>
            </a:r>
            <a:endParaRPr lang="en-GB" dirty="0" smtClean="0">
              <a:effectLst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many now in urgent need of expansion and upgrading to provide more classrooms and better facilities.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191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u="non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ALMA are already supporting school building projects in three places …</a:t>
            </a:r>
            <a:endParaRPr lang="en-GB" sz="2200" u="none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281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Negage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16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Luanda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8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2525698" y="2723903"/>
            <a:ext cx="751006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E3D0A5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dirty="0" smtClean="0"/>
              <a:t>Lent Appeal 2017</a:t>
            </a: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2777825" y="3672880"/>
            <a:ext cx="7449155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>
                <a:solidFill>
                  <a:srgbClr val="E3D0A5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endParaRPr lang="en-GB" b="1" dirty="0" smtClean="0"/>
          </a:p>
          <a:p>
            <a:r>
              <a:rPr lang="en-GB" b="1" dirty="0" smtClean="0"/>
              <a:t>On </a:t>
            </a:r>
            <a:r>
              <a:rPr lang="en-GB" b="1" dirty="0"/>
              <a:t>behalf of ALMA </a:t>
            </a:r>
          </a:p>
          <a:p>
            <a:r>
              <a:rPr lang="en-GB" b="1" dirty="0"/>
              <a:t>and our Diocesan Partners </a:t>
            </a:r>
          </a:p>
          <a:p>
            <a:r>
              <a:rPr lang="en-GB" b="1" dirty="0"/>
              <a:t>in Angola and </a:t>
            </a:r>
            <a:r>
              <a:rPr lang="en-GB" b="1" dirty="0" smtClean="0"/>
              <a:t>Mozambique</a:t>
            </a:r>
          </a:p>
          <a:p>
            <a:endParaRPr lang="en-GB" b="1" dirty="0"/>
          </a:p>
          <a:p>
            <a:r>
              <a:rPr lang="en-GB" b="1" dirty="0" smtClean="0"/>
              <a:t>The Diocese of Angola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01905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080656" y="1108364"/>
            <a:ext cx="10958944" cy="955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5400" b="1" i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					</a:t>
            </a:r>
            <a:r>
              <a:rPr lang="en-GB" sz="5400" b="1" i="0" dirty="0" err="1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Benguela</a:t>
            </a:r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8619" y="5709804"/>
            <a:ext cx="3528291" cy="2646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92" y="5366904"/>
            <a:ext cx="4368799" cy="327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37" y="4199658"/>
            <a:ext cx="5925127" cy="4443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9206" r="314" b="836"/>
          <a:stretch/>
        </p:blipFill>
        <p:spPr>
          <a:xfrm>
            <a:off x="1259610" y="1898073"/>
            <a:ext cx="4414981" cy="2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3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302327" y="2553162"/>
            <a:ext cx="10758053" cy="5599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sz="40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						</a:t>
            </a:r>
          </a:p>
          <a:p>
            <a:pPr lvl="8"/>
            <a:r>
              <a:rPr lang="en-GB" sz="4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		 "</a:t>
            </a:r>
            <a:r>
              <a:rPr lang="en-GB" sz="4200" b="1" i="0" dirty="0">
                <a:solidFill>
                  <a:srgbClr val="003211"/>
                </a:solidFill>
                <a:latin typeface="Gotham Bold"/>
              </a:rPr>
              <a:t>Expanding</a:t>
            </a:r>
            <a:r>
              <a:rPr lang="en-GB" sz="42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 and upgrading </a:t>
            </a:r>
            <a:r>
              <a:rPr lang="en-GB" sz="4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						  church </a:t>
            </a:r>
            <a:r>
              <a:rPr lang="en-GB" sz="42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schools is </a:t>
            </a:r>
            <a:r>
              <a:rPr lang="en-GB" sz="4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one  </a:t>
            </a:r>
            <a:r>
              <a:rPr lang="en-GB" sz="42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of </a:t>
            </a:r>
            <a:r>
              <a:rPr lang="en-GB" sz="4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					</a:t>
            </a:r>
            <a:r>
              <a:rPr lang="en-GB" sz="4200" b="1" i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of my </a:t>
            </a:r>
            <a:r>
              <a:rPr lang="en-GB" sz="42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top </a:t>
            </a:r>
            <a:r>
              <a:rPr lang="en-GB" sz="4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priorities”. </a:t>
            </a:r>
          </a:p>
          <a:p>
            <a:r>
              <a:rPr lang="en-GB" sz="40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 </a:t>
            </a:r>
          </a:p>
          <a:p>
            <a:pPr algn="ctr"/>
            <a:r>
              <a:rPr lang="en-GB" sz="36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“Education </a:t>
            </a:r>
            <a:r>
              <a:rPr lang="en-GB" sz="36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is a vital part of our mission and outreach.  The more school places we provide, the more children and communities we will be able to support."</a:t>
            </a:r>
          </a:p>
          <a:p>
            <a:r>
              <a:rPr lang="en-GB" b="1" dirty="0"/>
              <a:t/>
            </a:r>
            <a:br>
              <a:rPr lang="en-GB" b="1" dirty="0"/>
            </a:br>
            <a:endParaRPr b="1" dirty="0"/>
          </a:p>
        </p:txBody>
      </p:sp>
      <p:sp>
        <p:nvSpPr>
          <p:cNvPr id="126" name="Shape 126"/>
          <p:cNvSpPr/>
          <p:nvPr/>
        </p:nvSpPr>
        <p:spPr>
          <a:xfrm>
            <a:off x="1108363" y="1619573"/>
            <a:ext cx="667789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sz="5400" b="1" dirty="0" smtClean="0">
                <a:solidFill>
                  <a:schemeClr val="accent2">
                    <a:lumMod val="50000"/>
                  </a:schemeClr>
                </a:solidFill>
              </a:rPr>
              <a:t>Bishop</a:t>
            </a:r>
            <a:r>
              <a:rPr lang="en-GB" sz="5400" b="1" dirty="0" smtClean="0"/>
              <a:t> </a:t>
            </a:r>
            <a:r>
              <a:rPr lang="en-GB" sz="5400" b="1" dirty="0" smtClean="0">
                <a:solidFill>
                  <a:schemeClr val="accent2">
                    <a:lumMod val="50000"/>
                  </a:schemeClr>
                </a:solidFill>
              </a:rPr>
              <a:t>Andre </a:t>
            </a:r>
            <a:r>
              <a:rPr lang="en-GB" sz="5400" b="1" dirty="0">
                <a:solidFill>
                  <a:schemeClr val="accent2">
                    <a:lumMod val="50000"/>
                  </a:schemeClr>
                </a:solidFill>
              </a:rPr>
              <a:t>says:</a:t>
            </a:r>
            <a:endParaRPr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/>
          <a:stretch/>
        </p:blipFill>
        <p:spPr>
          <a:xfrm>
            <a:off x="1302327" y="2779583"/>
            <a:ext cx="3679536" cy="27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7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454728" y="2410691"/>
            <a:ext cx="9729088" cy="609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 algn="ctr"/>
            <a:endParaRPr lang="en-GB" sz="20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Please join us as we journey with our vibrant and optimistic partners in Christ during Lent 2017 and support them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in</a:t>
            </a:r>
          </a:p>
          <a:p>
            <a:pPr algn="ctr"/>
            <a:endParaRPr lang="en-GB" sz="10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r>
              <a:rPr lang="en-GB" sz="54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Sowing Seeds for Tomorrow</a:t>
            </a: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r>
              <a:rPr lang="en-US" sz="4000" dirty="0">
                <a:latin typeface="Gotham Bold"/>
                <a:ea typeface="Minion Pro" charset="0"/>
                <a:cs typeface="Minion Pro" charset="0"/>
              </a:rPr>
              <a:t>For more </a:t>
            </a:r>
            <a:r>
              <a:rPr lang="en-US" sz="4000" dirty="0" smtClean="0">
                <a:latin typeface="Gotham Bold"/>
                <a:ea typeface="Minion Pro" charset="0"/>
                <a:cs typeface="Minion Pro" charset="0"/>
              </a:rPr>
              <a:t>information </a:t>
            </a:r>
            <a:r>
              <a:rPr lang="en-US" sz="4000" dirty="0">
                <a:latin typeface="Gotham Bold"/>
                <a:ea typeface="Minion Pro" charset="0"/>
                <a:cs typeface="Minion Pro" charset="0"/>
              </a:rPr>
              <a:t>visit</a:t>
            </a:r>
          </a:p>
          <a:p>
            <a:pPr algn="ctr"/>
            <a:r>
              <a:rPr lang="en-US" sz="4000" u="sng" dirty="0">
                <a:solidFill>
                  <a:srgbClr val="0070C0"/>
                </a:solidFill>
                <a:latin typeface="Gotham Bold"/>
                <a:ea typeface="Minion Pro" charset="0"/>
                <a:cs typeface="Minion Pro" charset="0"/>
                <a:sym typeface="Helvetica Light"/>
              </a:rPr>
              <a:t>www.london.anglican.org/lentappeal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otham Bold"/>
                <a:ea typeface="Minion Pro" charset="0"/>
                <a:cs typeface="Minion Pro" charset="0"/>
                <a:sym typeface="Helvetica Light"/>
              </a:rPr>
              <a:t> </a:t>
            </a: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91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emplate_1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936729" y="3050977"/>
            <a:ext cx="703553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sz="6600" b="1" dirty="0" smtClean="0">
                <a:solidFill>
                  <a:schemeClr val="accent2">
                    <a:lumMod val="50000"/>
                  </a:schemeClr>
                </a:solidFill>
              </a:rPr>
              <a:t>Sowing Seeds for Tomorrow</a:t>
            </a:r>
            <a:endParaRPr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170182" y="4495800"/>
            <a:ext cx="4552226" cy="396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emplate_1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2299855" y="2726789"/>
            <a:ext cx="8688195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sz="5600" b="1" dirty="0">
                <a:solidFill>
                  <a:schemeClr val="accent2">
                    <a:lumMod val="50000"/>
                  </a:schemeClr>
                </a:solidFill>
              </a:rPr>
              <a:t>The Diocese of Angola </a:t>
            </a:r>
            <a:endParaRPr sz="5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170182" y="4495800"/>
            <a:ext cx="4552226" cy="396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721927" y="3691156"/>
            <a:ext cx="66363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has a massive need to provide more school places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emplate_1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2299855" y="2542123"/>
            <a:ext cx="868819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algn="l"/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It is increasing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the number of classrooms in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schools:</a:t>
            </a:r>
            <a:endParaRPr lang="en-G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170182" y="4495800"/>
            <a:ext cx="4552226" cy="396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109855" y="4705681"/>
            <a:ext cx="61791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t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o meet government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to ensure a Christian presence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GB" sz="2000" b="1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t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o offer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more young people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an education 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782930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8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301977" y="3974124"/>
            <a:ext cx="8881838" cy="452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i="0" dirty="0"/>
              <a:t> </a:t>
            </a: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256496" y="3936078"/>
            <a:ext cx="11582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H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as 12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schools attached to parish churches. </a:t>
            </a: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Gotham Bold"/>
              <a:cs typeface="Helvetica" panose="020B0604020202020204" pitchFamily="34" charset="0"/>
            </a:endParaRPr>
          </a:p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 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m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ost have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been built with help from </a:t>
            </a: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Gotham Bold"/>
              <a:cs typeface="Helvetica" panose="020B0604020202020204" pitchFamily="34" charset="0"/>
            </a:endParaRPr>
          </a:p>
          <a:p>
            <a:pPr algn="l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	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ALMA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and parish churches in London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.</a:t>
            </a:r>
          </a:p>
          <a:p>
            <a:pPr algn="l"/>
            <a:endParaRPr lang="en-GB" sz="3200" b="1" dirty="0" smtClean="0">
              <a:solidFill>
                <a:schemeClr val="accent2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all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the church schools are very popular; demand for places is extremely high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.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Gotham Bold"/>
              <a:cs typeface="Helvetica" panose="020B0604020202020204" pitchFamily="34" charset="0"/>
            </a:endParaRPr>
          </a:p>
          <a:p>
            <a:pPr algn="l"/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Helvetica Light"/>
                <a:cs typeface="Helvetica" panose="020B0604020202020204" pitchFamily="34" charset="0"/>
              </a:rPr>
              <a:t>  </a:t>
            </a:r>
            <a:endParaRPr lang="en-GB" sz="4000" dirty="0">
              <a:solidFill>
                <a:schemeClr val="accent2">
                  <a:lumMod val="50000"/>
                </a:schemeClr>
              </a:solidFill>
              <a:latin typeface="Helvetica Light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6" y="2764626"/>
            <a:ext cx="1070956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5400" b="1" dirty="0">
                <a:solidFill>
                  <a:schemeClr val="accent2">
                    <a:lumMod val="50000"/>
                  </a:schemeClr>
                </a:solidFill>
                <a:latin typeface="Gotham Bold"/>
                <a:cs typeface="Helvetica" panose="020B0604020202020204" pitchFamily="34" charset="0"/>
              </a:rPr>
              <a:t>The Anglican Church in Angola</a:t>
            </a: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Gotham Bold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224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301977" y="3974124"/>
            <a:ext cx="8881838" cy="452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i="0" dirty="0"/>
              <a:t> </a:t>
            </a: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877454" y="3595708"/>
            <a:ext cx="1124989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have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two to three separate shifts a day.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educate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several hundred children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b="1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a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re now in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urgent need of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expansion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and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upgrading to provide more classrooms and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better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facilities.</a:t>
            </a:r>
          </a:p>
          <a:p>
            <a:endParaRPr lang="en-GB" sz="4000" dirty="0">
              <a:latin typeface="Gotham Bold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22920" y="2480221"/>
            <a:ext cx="1019624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5400" b="1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Angolan Church Schools</a:t>
            </a:r>
            <a:endParaRPr lang="en-GB" sz="5400" b="1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12942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emplate_1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519055" y="2999323"/>
            <a:ext cx="868819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100"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ALMA are already supporting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school building projects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in:</a:t>
            </a:r>
          </a:p>
        </p:txBody>
      </p:sp>
      <p:sp>
        <p:nvSpPr>
          <p:cNvPr id="140" name="Shape 140"/>
          <p:cNvSpPr/>
          <p:nvPr/>
        </p:nvSpPr>
        <p:spPr>
          <a:xfrm>
            <a:off x="7170182" y="4495800"/>
            <a:ext cx="4552226" cy="3966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n-GB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04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080656" y="1108364"/>
            <a:ext cx="10958944" cy="955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5400" b="1" i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						</a:t>
            </a:r>
            <a:r>
              <a:rPr lang="en-GB" sz="5400" b="1" i="0" dirty="0" err="1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Negage</a:t>
            </a:r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5408" r="5168" b="9015"/>
          <a:stretch/>
        </p:blipFill>
        <p:spPr>
          <a:xfrm>
            <a:off x="6405087" y="5132234"/>
            <a:ext cx="4396654" cy="3245206"/>
          </a:xfrm>
          <a:prstGeom prst="rect">
            <a:avLst/>
          </a:prstGeom>
        </p:spPr>
      </p:pic>
      <p:pic>
        <p:nvPicPr>
          <p:cNvPr id="5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1332348" y="1170709"/>
            <a:ext cx="4387273" cy="3290455"/>
          </a:xfrm>
          <a:prstGeom prst="rect">
            <a:avLst/>
          </a:prstGeom>
        </p:spPr>
      </p:pic>
      <p:pic>
        <p:nvPicPr>
          <p:cNvPr id="6" name="Picture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>
            <a:fillRect/>
          </a:stretch>
        </p:blipFill>
        <p:spPr>
          <a:xfrm>
            <a:off x="1332347" y="5132235"/>
            <a:ext cx="4369965" cy="32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1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emplat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080656" y="1108364"/>
            <a:ext cx="10958944" cy="955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400" i="1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54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Luanda</a:t>
            </a:r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endParaRPr lang="en-GB" sz="3600" b="1" i="0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r>
              <a:rPr lang="en-GB" sz="3600" b="1" i="0" dirty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</a:t>
            </a:r>
            <a:r>
              <a:rPr lang="en-GB" sz="36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			During</a:t>
            </a:r>
            <a:endParaRPr lang="en-GB" sz="36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3200" b="1" i="0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5400" b="1" i="0" dirty="0" smtClean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pPr algn="ctr"/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r>
              <a:rPr lang="en-GB" sz="3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               </a:t>
            </a:r>
            <a:endParaRPr lang="en-GB" sz="5400" b="1" i="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										    </a:t>
            </a:r>
            <a:r>
              <a:rPr lang="en-GB" sz="3200" b="1" i="0" dirty="0" smtClean="0">
                <a:solidFill>
                  <a:schemeClr val="accent2">
                    <a:lumMod val="50000"/>
                  </a:schemeClr>
                </a:solidFill>
                <a:latin typeface="Gotham Bold"/>
              </a:rPr>
              <a:t>After</a:t>
            </a:r>
            <a:endParaRPr lang="en-GB" sz="3200" b="1" i="0" dirty="0">
              <a:solidFill>
                <a:schemeClr val="accent2">
                  <a:lumMod val="50000"/>
                </a:schemeClr>
              </a:solidFill>
              <a:latin typeface="Gotham Bold"/>
            </a:endParaRPr>
          </a:p>
          <a:p>
            <a:endParaRPr dirty="0"/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1551709" y="4443845"/>
            <a:ext cx="4950691" cy="3827320"/>
          </a:xfrm>
          <a:prstGeom prst="rect">
            <a:avLst/>
          </a:prstGeom>
        </p:spPr>
      </p:pic>
      <p:pic>
        <p:nvPicPr>
          <p:cNvPr id="8" name="Picture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6825670" y="3460172"/>
            <a:ext cx="5103093" cy="3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395</Words>
  <Application>Microsoft Office PowerPoint</Application>
  <PresentationFormat>Custom</PresentationFormat>
  <Paragraphs>95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Sheenagh Burrell</dc:creator>
  <cp:lastModifiedBy>Paul Peterken</cp:lastModifiedBy>
  <cp:revision>60</cp:revision>
  <dcterms:modified xsi:type="dcterms:W3CDTF">2017-03-01T10:53:29Z</dcterms:modified>
</cp:coreProperties>
</file>