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62" r:id="rId3"/>
    <p:sldId id="282" r:id="rId4"/>
    <p:sldId id="277" r:id="rId5"/>
    <p:sldId id="273" r:id="rId6"/>
    <p:sldId id="263" r:id="rId7"/>
    <p:sldId id="274" r:id="rId8"/>
    <p:sldId id="280" r:id="rId9"/>
    <p:sldId id="258" r:id="rId10"/>
    <p:sldId id="271" r:id="rId11"/>
    <p:sldId id="275" r:id="rId12"/>
    <p:sldId id="270" r:id="rId13"/>
    <p:sldId id="264" r:id="rId14"/>
    <p:sldId id="281" r:id="rId15"/>
    <p:sldId id="272" r:id="rId16"/>
  </p:sldIdLst>
  <p:sldSz cx="13004800" cy="97536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7691"/>
  </p:normalViewPr>
  <p:slideViewPr>
    <p:cSldViewPr snapToGrid="0" snapToObjects="1">
      <p:cViewPr>
        <p:scale>
          <a:sx n="63" d="100"/>
          <a:sy n="63" d="100"/>
        </p:scale>
        <p:origin x="-204" y="12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17575" y="744538"/>
            <a:ext cx="4962525" cy="3722687"/>
          </a:xfrm>
          <a:prstGeom prst="rect">
            <a:avLst/>
          </a:prstGeom>
        </p:spPr>
        <p:txBody>
          <a:bodyPr/>
          <a:lstStyle/>
          <a:p>
            <a:endParaRPr/>
          </a:p>
        </p:txBody>
      </p:sp>
      <p:sp>
        <p:nvSpPr>
          <p:cNvPr id="117" name="Shape 117"/>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29300049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smtClean="0">
                <a:effectLst/>
                <a:latin typeface="Helvetica Neue"/>
                <a:ea typeface="Helvetica Neue"/>
                <a:cs typeface="Helvetica Neue"/>
                <a:sym typeface="Helvetica Neue"/>
              </a:rPr>
              <a:t>Lent Appeal 2017</a:t>
            </a:r>
          </a:p>
          <a:p>
            <a:r>
              <a:rPr lang="en-GB" sz="2200" dirty="0" smtClean="0">
                <a:effectLst/>
                <a:latin typeface="Helvetica Neue"/>
                <a:ea typeface="Helvetica Neue"/>
                <a:cs typeface="Helvetica Neue"/>
                <a:sym typeface="Helvetica Neue"/>
              </a:rPr>
              <a:t>On behalf of ALMA London and our Diocesan Partners in Angola and Mozambique</a:t>
            </a:r>
          </a:p>
        </p:txBody>
      </p:sp>
    </p:spTree>
    <p:extLst>
      <p:ext uri="{BB962C8B-B14F-4D97-AF65-F5344CB8AC3E}">
        <p14:creationId xmlns:p14="http://schemas.microsoft.com/office/powerpoint/2010/main" val="376874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Plans have now been drawn up by a local architect. Facilities will include:</a:t>
            </a:r>
            <a:endParaRPr lang="en-GB" sz="2200" dirty="0" smtClean="0">
              <a:effectLst/>
              <a:latin typeface="Helvetica Neue"/>
              <a:ea typeface="Helvetica Neue"/>
              <a:cs typeface="Helvetica Neue"/>
              <a:sym typeface="Helvetica Neue"/>
            </a:endParaRPr>
          </a:p>
          <a:p>
            <a:pPr marL="342900" lvl="0" indent="-342900">
              <a:buFont typeface="Arial" panose="020B0604020202020204" pitchFamily="34" charset="0"/>
              <a:buChar char="•"/>
            </a:pPr>
            <a:r>
              <a:rPr lang="en-US" sz="2200" dirty="0" smtClean="0">
                <a:effectLst/>
                <a:latin typeface="Helvetica Neue"/>
                <a:ea typeface="Helvetica Neue"/>
                <a:cs typeface="Helvetica Neue"/>
                <a:sym typeface="Helvetica Neue"/>
              </a:rPr>
              <a:t>Library</a:t>
            </a:r>
            <a:endParaRPr lang="en-GB" sz="2200" dirty="0" smtClean="0">
              <a:effectLst/>
              <a:latin typeface="Helvetica Neue"/>
              <a:ea typeface="Helvetica Neue"/>
              <a:cs typeface="Helvetica Neue"/>
              <a:sym typeface="Helvetica Neue"/>
            </a:endParaRPr>
          </a:p>
          <a:p>
            <a:pPr marL="342900" lvl="0" indent="-342900">
              <a:buFont typeface="Arial" panose="020B0604020202020204" pitchFamily="34" charset="0"/>
              <a:buChar char="•"/>
            </a:pPr>
            <a:r>
              <a:rPr lang="en-US" sz="2200" dirty="0" smtClean="0">
                <a:effectLst/>
                <a:latin typeface="Helvetica Neue"/>
                <a:ea typeface="Helvetica Neue"/>
                <a:cs typeface="Helvetica Neue"/>
                <a:sym typeface="Helvetica Neue"/>
              </a:rPr>
              <a:t>Teaching accommodation</a:t>
            </a:r>
            <a:endParaRPr lang="en-GB" sz="2200" dirty="0" smtClean="0">
              <a:effectLst/>
              <a:latin typeface="Helvetica Neue"/>
              <a:ea typeface="Helvetica Neue"/>
              <a:cs typeface="Helvetica Neue"/>
              <a:sym typeface="Helvetica Neue"/>
            </a:endParaRPr>
          </a:p>
          <a:p>
            <a:pPr marL="342900" lvl="0" indent="-342900">
              <a:buFont typeface="Arial" panose="020B0604020202020204" pitchFamily="34" charset="0"/>
              <a:buChar char="•"/>
            </a:pPr>
            <a:r>
              <a:rPr lang="en-US" sz="2200" dirty="0" smtClean="0">
                <a:effectLst/>
                <a:latin typeface="Helvetica Neue"/>
                <a:ea typeface="Helvetica Neue"/>
                <a:cs typeface="Helvetica Neue"/>
                <a:sym typeface="Helvetica Neue"/>
              </a:rPr>
              <a:t>Dormitories</a:t>
            </a:r>
            <a:endParaRPr lang="en-GB" sz="2200" dirty="0" smtClean="0">
              <a:effectLst/>
              <a:latin typeface="Helvetica Neue"/>
              <a:ea typeface="Helvetica Neue"/>
              <a:cs typeface="Helvetica Neue"/>
              <a:sym typeface="Helvetica Neue"/>
            </a:endParaRPr>
          </a:p>
          <a:p>
            <a:pPr marL="342900" lvl="0" indent="-342900">
              <a:buFont typeface="Arial" panose="020B0604020202020204" pitchFamily="34" charset="0"/>
              <a:buChar char="•"/>
            </a:pPr>
            <a:r>
              <a:rPr lang="en-US" sz="2200" dirty="0" smtClean="0">
                <a:effectLst/>
                <a:latin typeface="Helvetica Neue"/>
                <a:ea typeface="Helvetica Neue"/>
                <a:cs typeface="Helvetica Neue"/>
                <a:sym typeface="Helvetica Neue"/>
              </a:rPr>
              <a:t>Classrooms</a:t>
            </a:r>
            <a:endParaRPr lang="en-GB" sz="2200" dirty="0" smtClean="0">
              <a:effectLst/>
              <a:latin typeface="Helvetica Neue"/>
              <a:ea typeface="Helvetica Neue"/>
              <a:cs typeface="Helvetica Neue"/>
              <a:sym typeface="Helvetica Neue"/>
            </a:endParaRPr>
          </a:p>
          <a:p>
            <a:pPr marL="342900" lvl="0" indent="-342900">
              <a:buFont typeface="Arial" panose="020B0604020202020204" pitchFamily="34" charset="0"/>
              <a:buChar char="•"/>
            </a:pPr>
            <a:r>
              <a:rPr lang="en-US" sz="2200" dirty="0" smtClean="0">
                <a:effectLst/>
                <a:latin typeface="Helvetica Neue"/>
                <a:ea typeface="Helvetica Neue"/>
                <a:cs typeface="Helvetica Neue"/>
                <a:sym typeface="Helvetica Neue"/>
              </a:rPr>
              <a:t>Refectory</a:t>
            </a:r>
            <a:endParaRPr lang="en-GB" sz="2200" dirty="0" smtClean="0">
              <a:effectLst/>
              <a:latin typeface="Helvetica Neue"/>
              <a:ea typeface="Helvetica Neue"/>
              <a:cs typeface="Helvetica Neue"/>
              <a:sym typeface="Helvetica Neue"/>
            </a:endParaRPr>
          </a:p>
          <a:p>
            <a:pPr marL="457200" marR="0" indent="-457200" algn="l" defTabSz="584200" rtl="0" fontAlgn="auto" latinLnBrk="0" hangingPunct="0">
              <a:lnSpc>
                <a:spcPct val="150000"/>
              </a:lnSpc>
              <a:spcBef>
                <a:spcPts val="0"/>
              </a:spcBef>
              <a:spcAft>
                <a:spcPts val="0"/>
              </a:spcAft>
              <a:buClrTx/>
              <a:buSzTx/>
              <a:buFont typeface="Arial" charset="0"/>
              <a:buChar char="•"/>
              <a:tabLst/>
            </a:pPr>
            <a:endParaRPr lang="en-GB" sz="2000" dirty="0" smtClean="0">
              <a:latin typeface="Minion Pro" charset="0"/>
              <a:ea typeface="Minion Pro" charset="0"/>
              <a:cs typeface="Minion Pro" charset="0"/>
            </a:endParaRPr>
          </a:p>
        </p:txBody>
      </p:sp>
    </p:spTree>
    <p:extLst>
      <p:ext uri="{BB962C8B-B14F-4D97-AF65-F5344CB8AC3E}">
        <p14:creationId xmlns:p14="http://schemas.microsoft.com/office/powerpoint/2010/main" val="20017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smtClean="0">
                <a:effectLst/>
                <a:latin typeface="Helvetica Neue"/>
                <a:ea typeface="Helvetica Neue"/>
                <a:cs typeface="Helvetica Neue"/>
                <a:sym typeface="Helvetica Neue"/>
              </a:rPr>
              <a:t>The new seminary will make a huge difference to many people including students like</a:t>
            </a:r>
            <a:r>
              <a:rPr lang="en-GB" sz="2200" baseline="0" dirty="0" smtClean="0">
                <a:effectLst/>
                <a:latin typeface="Helvetica Neue"/>
                <a:ea typeface="Helvetica Neue"/>
                <a:cs typeface="Helvetica Neue"/>
                <a:sym typeface="Helvetica Neue"/>
              </a:rPr>
              <a:t> </a:t>
            </a:r>
            <a:r>
              <a:rPr lang="en-US" sz="2200" dirty="0" smtClean="0">
                <a:effectLst/>
                <a:latin typeface="Helvetica Neue"/>
                <a:ea typeface="Helvetica Neue"/>
                <a:cs typeface="Helvetica Neue"/>
                <a:sym typeface="Helvetica Neue"/>
              </a:rPr>
              <a:t>2</a:t>
            </a:r>
            <a:r>
              <a:rPr lang="en-US" sz="2200" baseline="30000" dirty="0" smtClean="0">
                <a:effectLst/>
                <a:latin typeface="Helvetica Neue"/>
                <a:ea typeface="Helvetica Neue"/>
                <a:cs typeface="Helvetica Neue"/>
                <a:sym typeface="Helvetica Neue"/>
              </a:rPr>
              <a:t>nd</a:t>
            </a:r>
            <a:r>
              <a:rPr lang="en-US" sz="2200" dirty="0" smtClean="0">
                <a:effectLst/>
                <a:latin typeface="Helvetica Neue"/>
                <a:ea typeface="Helvetica Neue"/>
                <a:cs typeface="Helvetica Neue"/>
                <a:sym typeface="Helvetica Neue"/>
              </a:rPr>
              <a:t> year seminary student E</a:t>
            </a:r>
            <a:r>
              <a:rPr lang="en-GB" sz="2200" dirty="0" err="1" smtClean="0">
                <a:effectLst/>
                <a:latin typeface="Helvetica Neue"/>
                <a:ea typeface="Helvetica Neue"/>
                <a:cs typeface="Helvetica Neue"/>
                <a:sym typeface="Helvetica Neue"/>
              </a:rPr>
              <a:t>dilson</a:t>
            </a:r>
            <a:r>
              <a:rPr lang="en-GB" sz="2200" dirty="0" smtClean="0">
                <a:effectLst/>
                <a:latin typeface="Helvetica Neue"/>
                <a:ea typeface="Helvetica Neue"/>
                <a:cs typeface="Helvetica Neue"/>
                <a:sym typeface="Helvetica Neue"/>
              </a:rPr>
              <a:t> </a:t>
            </a:r>
            <a:r>
              <a:rPr lang="en-GB" sz="2200" dirty="0" err="1" smtClean="0">
                <a:effectLst/>
                <a:latin typeface="Helvetica Neue"/>
                <a:ea typeface="Helvetica Neue"/>
                <a:cs typeface="Helvetica Neue"/>
                <a:sym typeface="Helvetica Neue"/>
              </a:rPr>
              <a:t>Esteira</a:t>
            </a:r>
            <a:r>
              <a:rPr lang="en-GB" sz="2200" dirty="0" smtClean="0">
                <a:effectLst/>
                <a:latin typeface="Helvetica Neue"/>
                <a:ea typeface="Helvetica Neue"/>
                <a:cs typeface="Helvetica Neue"/>
                <a:sym typeface="Helvetica Neue"/>
              </a:rPr>
              <a:t> </a:t>
            </a:r>
            <a:r>
              <a:rPr lang="en-US" sz="2200" dirty="0" smtClean="0">
                <a:effectLst/>
                <a:latin typeface="Helvetica Neue"/>
                <a:ea typeface="Helvetica Neue"/>
                <a:cs typeface="Helvetica Neue"/>
                <a:sym typeface="Helvetica Neue"/>
              </a:rPr>
              <a:t>and Joana </a:t>
            </a:r>
            <a:r>
              <a:rPr lang="en-US" sz="2200" dirty="0" err="1" smtClean="0">
                <a:effectLst/>
                <a:latin typeface="Helvetica Neue"/>
                <a:ea typeface="Helvetica Neue"/>
                <a:cs typeface="Helvetica Neue"/>
                <a:sym typeface="Helvetica Neue"/>
              </a:rPr>
              <a:t>Chilengue</a:t>
            </a:r>
            <a:r>
              <a:rPr lang="en-US" sz="2200" dirty="0" smtClean="0">
                <a:effectLst/>
                <a:latin typeface="Helvetica Neue"/>
                <a:ea typeface="Helvetica Neue"/>
                <a:cs typeface="Helvetica Neue"/>
                <a:sym typeface="Helvetica Neue"/>
              </a:rPr>
              <a:t>, one of the two women studying at the seminary</a:t>
            </a:r>
            <a:endParaRPr lang="en-GB" sz="2400" dirty="0" smtClean="0">
              <a:latin typeface="Minion Pro" charset="0"/>
              <a:ea typeface="Minion Pro" charset="0"/>
              <a:cs typeface="Minion Pro" charset="0"/>
            </a:endParaRPr>
          </a:p>
        </p:txBody>
      </p:sp>
    </p:spTree>
    <p:extLst>
      <p:ext uri="{BB962C8B-B14F-4D97-AF65-F5344CB8AC3E}">
        <p14:creationId xmlns:p14="http://schemas.microsoft.com/office/powerpoint/2010/main" val="67896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u="sng" dirty="0" err="1" smtClean="0">
                <a:effectLst/>
                <a:latin typeface="Helvetica Neue"/>
                <a:ea typeface="Helvetica Neue"/>
                <a:cs typeface="Helvetica Neue"/>
                <a:sym typeface="Helvetica Neue"/>
              </a:rPr>
              <a:t>Edilson’s</a:t>
            </a:r>
            <a:r>
              <a:rPr lang="en-GB" sz="2200" u="sng" dirty="0" smtClean="0">
                <a:effectLst/>
                <a:latin typeface="Helvetica Neue"/>
                <a:ea typeface="Helvetica Neue"/>
                <a:cs typeface="Helvetica Neue"/>
                <a:sym typeface="Helvetica Neue"/>
              </a:rPr>
              <a:t> story</a:t>
            </a:r>
            <a:endParaRPr lang="en-GB" sz="2200" dirty="0" smtClean="0">
              <a:effectLst/>
              <a:latin typeface="Helvetica Neue"/>
              <a:ea typeface="Helvetica Neue"/>
              <a:cs typeface="Helvetica Neue"/>
              <a:sym typeface="Helvetica Neue"/>
            </a:endParaRPr>
          </a:p>
          <a:p>
            <a:pPr lvl="0"/>
            <a:r>
              <a:rPr lang="en-US" sz="2200" dirty="0" err="1" smtClean="0">
                <a:effectLst/>
                <a:latin typeface="Helvetica Neue"/>
                <a:ea typeface="Helvetica Neue"/>
                <a:cs typeface="Helvetica Neue"/>
                <a:sym typeface="Helvetica Neue"/>
              </a:rPr>
              <a:t>Edilson</a:t>
            </a:r>
            <a:r>
              <a:rPr lang="en-US" sz="2200" dirty="0" smtClean="0">
                <a:effectLst/>
                <a:latin typeface="Helvetica Neue"/>
                <a:ea typeface="Helvetica Neue"/>
                <a:cs typeface="Helvetica Neue"/>
                <a:sym typeface="Helvetica Neue"/>
              </a:rPr>
              <a:t> has to live with his aunt because there is not enough space in the current buildings</a:t>
            </a:r>
            <a:endParaRPr lang="en-GB" sz="2200" dirty="0" smtClean="0">
              <a:effectLst/>
              <a:latin typeface="Helvetica Neue"/>
              <a:ea typeface="Helvetica Neue"/>
              <a:cs typeface="Helvetica Neue"/>
              <a:sym typeface="Helvetica Neue"/>
            </a:endParaRPr>
          </a:p>
          <a:p>
            <a:pPr lvl="0"/>
            <a:r>
              <a:rPr lang="en-US" sz="2200" dirty="0" smtClean="0">
                <a:effectLst/>
                <a:latin typeface="Helvetica Neue"/>
                <a:ea typeface="Helvetica Neue"/>
                <a:cs typeface="Helvetica Neue"/>
                <a:sym typeface="Helvetica Neue"/>
              </a:rPr>
              <a:t>Many people have to live elsewhere and commute and this disrupts the learning process</a:t>
            </a:r>
            <a:endParaRPr lang="en-GB" sz="2200" dirty="0" smtClean="0">
              <a:effectLst/>
              <a:latin typeface="Helvetica Neue"/>
              <a:ea typeface="Helvetica Neue"/>
              <a:cs typeface="Helvetica Neue"/>
              <a:sym typeface="Helvetica Neue"/>
            </a:endParaRPr>
          </a:p>
          <a:p>
            <a:pPr lvl="0"/>
            <a:r>
              <a:rPr lang="en-US" sz="2200" dirty="0" smtClean="0">
                <a:effectLst/>
                <a:latin typeface="Helvetica Neue"/>
                <a:ea typeface="Helvetica Neue"/>
                <a:cs typeface="Helvetica Neue"/>
                <a:sym typeface="Helvetica Neue"/>
              </a:rPr>
              <a:t>He looks forward to being able to reside in one space and to having a games field to exercise between study</a:t>
            </a:r>
            <a:endParaRPr lang="en-GB" sz="2200"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3134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u="sng" dirty="0" smtClean="0">
                <a:effectLst/>
                <a:latin typeface="Helvetica Neue"/>
                <a:ea typeface="Helvetica Neue"/>
                <a:cs typeface="Helvetica Neue"/>
                <a:sym typeface="Helvetica Neue"/>
              </a:rPr>
              <a:t>Joana’s message</a:t>
            </a:r>
            <a:endParaRPr lang="en-GB" sz="2200" dirty="0" smtClean="0">
              <a:effectLst/>
              <a:latin typeface="Helvetica Neue"/>
              <a:ea typeface="Helvetica Neue"/>
              <a:cs typeface="Helvetica Neue"/>
              <a:sym typeface="Helvetica Neue"/>
            </a:endParaRPr>
          </a:p>
          <a:p>
            <a:r>
              <a:rPr lang="en-US" sz="2200" i="1" dirty="0" smtClean="0">
                <a:effectLst/>
                <a:latin typeface="Helvetica Neue"/>
                <a:ea typeface="Helvetica Neue"/>
                <a:cs typeface="Helvetica Neue"/>
                <a:sym typeface="Helvetica Neue"/>
              </a:rPr>
              <a:t>“It is important and urgent to have new buildings for the seminary. At the moment we don’t have enough space and it is in a bad condition. This building houses the Diocesan secretary, the parish, parish rooms, choirs who area always practicing as well as weddings and parties. This is all a great distraction from our studies. …</a:t>
            </a:r>
            <a:endParaRPr lang="en-GB" sz="2200" dirty="0" smtClean="0">
              <a:effectLst/>
              <a:latin typeface="Helvetica Neue"/>
              <a:ea typeface="Helvetica Neue"/>
              <a:cs typeface="Helvetica Neue"/>
              <a:sym typeface="Helvetica Neue"/>
            </a:endParaRPr>
          </a:p>
          <a:p>
            <a:pPr algn="l"/>
            <a:endParaRPr lang="en-US" sz="2400" i="1" dirty="0">
              <a:latin typeface="Minion Pro" charset="0"/>
              <a:ea typeface="Minion Pro" charset="0"/>
              <a:cs typeface="Minion Pro" charset="0"/>
            </a:endParaRPr>
          </a:p>
        </p:txBody>
      </p:sp>
    </p:spTree>
    <p:extLst>
      <p:ext uri="{BB962C8B-B14F-4D97-AF65-F5344CB8AC3E}">
        <p14:creationId xmlns:p14="http://schemas.microsoft.com/office/powerpoint/2010/main" val="1801606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i="1" dirty="0" smtClean="0">
                <a:effectLst/>
                <a:latin typeface="Helvetica Neue"/>
                <a:ea typeface="Helvetica Neue"/>
                <a:cs typeface="Helvetica Neue"/>
                <a:sym typeface="Helvetica Neue"/>
              </a:rPr>
              <a:t>… With a new Centre we would have enough rooms for both men and women separately as well as houses for the teachers. As seminarians we need to not just learn about theology but also other activities that we can take with us to the people we find at our churches. If we had a separate space we could also develop other activities such as agriculture.”</a:t>
            </a:r>
            <a:endParaRPr lang="en-GB" sz="2200" dirty="0" smtClean="0">
              <a:effectLst/>
              <a:latin typeface="Helvetica Neue"/>
              <a:ea typeface="Helvetica Neue"/>
              <a:cs typeface="Helvetica Neue"/>
              <a:sym typeface="Helvetica Neue"/>
            </a:endParaRPr>
          </a:p>
          <a:p>
            <a:r>
              <a:rPr lang="en-GB" sz="2200" u="none" strike="noStrike" dirty="0" smtClean="0">
                <a:effectLst/>
                <a:latin typeface="Helvetica Neue"/>
                <a:ea typeface="Helvetica Neue"/>
                <a:cs typeface="Helvetica Neue"/>
                <a:sym typeface="Helvetica Neue"/>
              </a:rPr>
              <a:t> </a:t>
            </a:r>
            <a:endParaRPr lang="en-GB" sz="2200" dirty="0" smtClean="0">
              <a:effectLst/>
              <a:latin typeface="Helvetica Neue"/>
              <a:ea typeface="Helvetica Neue"/>
              <a:cs typeface="Helvetica Neue"/>
              <a:sym typeface="Helvetica Neue"/>
            </a:endParaRPr>
          </a:p>
          <a:p>
            <a:pPr algn="l"/>
            <a:endParaRPr lang="en-US" sz="2400" i="1" dirty="0">
              <a:latin typeface="Minion Pro" charset="0"/>
              <a:ea typeface="Minion Pro" charset="0"/>
              <a:cs typeface="Minion Pro" charset="0"/>
            </a:endParaRPr>
          </a:p>
        </p:txBody>
      </p:sp>
    </p:spTree>
    <p:extLst>
      <p:ext uri="{BB962C8B-B14F-4D97-AF65-F5344CB8AC3E}">
        <p14:creationId xmlns:p14="http://schemas.microsoft.com/office/powerpoint/2010/main" val="595076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u="sng" dirty="0" smtClean="0">
                <a:effectLst/>
                <a:latin typeface="Helvetica Neue"/>
                <a:ea typeface="Helvetica Neue"/>
                <a:cs typeface="Helvetica Neue"/>
                <a:sym typeface="Helvetica Neue"/>
              </a:rPr>
              <a:t>Slide 15: Please support the 2017 Lent Appeal</a:t>
            </a:r>
            <a:endParaRPr lang="en-GB" sz="2200" dirty="0" smtClean="0">
              <a:effectLst/>
              <a:latin typeface="Helvetica Neue"/>
              <a:ea typeface="Helvetica Neue"/>
              <a:cs typeface="Helvetica Neue"/>
              <a:sym typeface="Helvetica Neue"/>
            </a:endParaRPr>
          </a:p>
          <a:p>
            <a:r>
              <a:rPr lang="en-GB" sz="2200" dirty="0" smtClean="0">
                <a:effectLst/>
                <a:latin typeface="Helvetica Neue"/>
                <a:ea typeface="Helvetica Neue"/>
                <a:cs typeface="Helvetica Neue"/>
                <a:sym typeface="Helvetica Neue"/>
              </a:rPr>
              <a:t>on behalf of ALMA and our Diocesan Partners in Angola and Mozambique.</a:t>
            </a:r>
            <a:endParaRPr lang="en-GB" dirty="0"/>
          </a:p>
        </p:txBody>
      </p:sp>
    </p:spTree>
    <p:extLst>
      <p:ext uri="{BB962C8B-B14F-4D97-AF65-F5344CB8AC3E}">
        <p14:creationId xmlns:p14="http://schemas.microsoft.com/office/powerpoint/2010/main" val="2022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20000"/>
              </a:lnSpc>
              <a:spcBef>
                <a:spcPts val="0"/>
              </a:spcBef>
              <a:spcAft>
                <a:spcPts val="0"/>
              </a:spcAft>
              <a:buClrTx/>
              <a:buSzPct val="75000"/>
              <a:buFontTx/>
              <a:buNone/>
              <a:tabLst/>
              <a:defRPr sz="3400" i="1">
                <a:latin typeface="Minion Pro"/>
                <a:ea typeface="Minion Pro"/>
                <a:cs typeface="Minion Pro"/>
                <a:sym typeface="Minion Pro"/>
              </a:defRPr>
            </a:pPr>
            <a:r>
              <a:rPr lang="en-GB" sz="3600" b="1" dirty="0" smtClean="0">
                <a:solidFill>
                  <a:schemeClr val="accent2">
                    <a:lumMod val="50000"/>
                  </a:schemeClr>
                </a:solidFill>
                <a:latin typeface="Gotham Bold"/>
              </a:rPr>
              <a:t>The Diocese of </a:t>
            </a:r>
            <a:r>
              <a:rPr lang="en-GB" sz="3600" b="1" dirty="0" err="1" smtClean="0">
                <a:solidFill>
                  <a:schemeClr val="accent2">
                    <a:lumMod val="50000"/>
                  </a:schemeClr>
                </a:solidFill>
                <a:latin typeface="Gotham Bold"/>
              </a:rPr>
              <a:t>Lebombo</a:t>
            </a:r>
            <a:endParaRPr lang="en-GB" dirty="0"/>
          </a:p>
        </p:txBody>
      </p:sp>
    </p:spTree>
    <p:extLst>
      <p:ext uri="{BB962C8B-B14F-4D97-AF65-F5344CB8AC3E}">
        <p14:creationId xmlns:p14="http://schemas.microsoft.com/office/powerpoint/2010/main" val="184054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u="none" dirty="0" smtClean="0">
                <a:effectLst/>
                <a:latin typeface="Helvetica Neue"/>
                <a:ea typeface="Helvetica Neue"/>
                <a:cs typeface="Helvetica Neue"/>
                <a:sym typeface="Helvetica Neue"/>
              </a:rPr>
              <a:t>The Diocese of </a:t>
            </a:r>
            <a:r>
              <a:rPr lang="en-GB" sz="2200" u="none" dirty="0" err="1" smtClean="0">
                <a:effectLst/>
                <a:latin typeface="Helvetica Neue"/>
                <a:ea typeface="Helvetica Neue"/>
                <a:cs typeface="Helvetica Neue"/>
                <a:sym typeface="Helvetica Neue"/>
              </a:rPr>
              <a:t>Lebombo</a:t>
            </a:r>
            <a:r>
              <a:rPr lang="en-GB" sz="2200" u="none" dirty="0" smtClean="0">
                <a:effectLst/>
                <a:latin typeface="Helvetica Neue"/>
                <a:ea typeface="Helvetica Neue"/>
                <a:cs typeface="Helvetica Neue"/>
                <a:sym typeface="Helvetica Neue"/>
              </a:rPr>
              <a:t> </a:t>
            </a:r>
            <a:r>
              <a:rPr lang="en-GB" sz="2200" u="sng" dirty="0" smtClean="0">
                <a:effectLst/>
                <a:latin typeface="Helvetica Neue"/>
                <a:ea typeface="Helvetica Neue"/>
                <a:cs typeface="Helvetica Neue"/>
                <a:sym typeface="Helvetica Neue"/>
              </a:rPr>
              <a:t>i</a:t>
            </a:r>
            <a:r>
              <a:rPr lang="en-GB" sz="2200" dirty="0" smtClean="0">
                <a:effectLst/>
                <a:latin typeface="Helvetica Neue"/>
                <a:ea typeface="Helvetica Neue"/>
                <a:cs typeface="Helvetica Neue"/>
                <a:sym typeface="Helvetica Neue"/>
              </a:rPr>
              <a:t>s initiating a significant project to create a new accredited seminary outside Maputo to train the next generation of church leaders.</a:t>
            </a:r>
            <a:endParaRPr lang="en-GB"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81829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The seminary for the Diocese of </a:t>
            </a:r>
            <a:r>
              <a:rPr lang="en-US" sz="2200" dirty="0" err="1" smtClean="0">
                <a:effectLst/>
                <a:latin typeface="Helvetica Neue"/>
                <a:ea typeface="Helvetica Neue"/>
                <a:cs typeface="Helvetica Neue"/>
                <a:sym typeface="Helvetica Neue"/>
              </a:rPr>
              <a:t>Lebombo</a:t>
            </a:r>
            <a:r>
              <a:rPr lang="en-US" sz="2200" dirty="0" smtClean="0">
                <a:effectLst/>
                <a:latin typeface="Helvetica Neue"/>
                <a:ea typeface="Helvetica Neue"/>
                <a:cs typeface="Helvetica Neue"/>
                <a:sym typeface="Helvetica Neue"/>
              </a:rPr>
              <a:t> is currently at the main Diocesan Centre in Maputo </a:t>
            </a:r>
            <a:r>
              <a:rPr lang="en-GB" sz="2200" dirty="0" smtClean="0">
                <a:effectLst/>
                <a:latin typeface="Helvetica Neue"/>
                <a:ea typeface="Helvetica Neue"/>
                <a:cs typeface="Helvetica Neue"/>
                <a:sym typeface="Helvetica Neue"/>
              </a:rPr>
              <a:t>–</a:t>
            </a:r>
            <a:r>
              <a:rPr lang="en-US" sz="2200" dirty="0" smtClean="0">
                <a:effectLst/>
                <a:latin typeface="Helvetica Neue"/>
                <a:ea typeface="Helvetica Neue"/>
                <a:cs typeface="Helvetica Neue"/>
                <a:sym typeface="Helvetica Neue"/>
              </a:rPr>
              <a:t> a small site shared with the local parish and all Diocesan administrative staff</a:t>
            </a:r>
            <a:endParaRPr lang="en-GB" sz="2200" dirty="0" smtClean="0">
              <a:effectLst/>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 </a:t>
            </a:r>
            <a:endParaRPr lang="en-GB" sz="2200" dirty="0" smtClean="0">
              <a:effectLst/>
              <a:latin typeface="Helvetica Neue"/>
              <a:ea typeface="Helvetica Neue"/>
              <a:cs typeface="Helvetica Neue"/>
              <a:sym typeface="Helvetica Neue"/>
            </a:endParaRPr>
          </a:p>
          <a:p>
            <a:r>
              <a:rPr lang="en-US" sz="2200" b="1" dirty="0" smtClean="0">
                <a:effectLst/>
                <a:latin typeface="Helvetica Neue"/>
                <a:ea typeface="Helvetica Neue"/>
                <a:cs typeface="Helvetica Neue"/>
                <a:sym typeface="Helvetica Neue"/>
              </a:rPr>
              <a:t>BUT …</a:t>
            </a:r>
            <a:endParaRPr lang="en-GB"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64273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It’s in much need of repair and restoration.</a:t>
            </a:r>
            <a:endParaRPr lang="en-GB" sz="2200"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10181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u="sng" dirty="0" smtClean="0">
                <a:effectLst/>
                <a:latin typeface="Helvetica Neue"/>
                <a:ea typeface="Helvetica Neue"/>
                <a:cs typeface="Helvetica Neue"/>
                <a:sym typeface="Helvetica Neue"/>
              </a:rPr>
              <a:t>Currently</a:t>
            </a:r>
            <a:endParaRPr lang="en-GB" sz="2200" dirty="0" smtClean="0">
              <a:effectLst/>
              <a:latin typeface="Helvetica Neue"/>
              <a:ea typeface="Helvetica Neue"/>
              <a:cs typeface="Helvetica Neue"/>
              <a:sym typeface="Helvetica Neue"/>
            </a:endParaRPr>
          </a:p>
          <a:p>
            <a:pPr lvl="0"/>
            <a:r>
              <a:rPr lang="en-US" sz="2200" dirty="0" smtClean="0">
                <a:effectLst/>
                <a:latin typeface="Helvetica Neue"/>
                <a:ea typeface="Helvetica Neue"/>
                <a:cs typeface="Helvetica Neue"/>
                <a:sym typeface="Helvetica Neue"/>
              </a:rPr>
              <a:t>There are 14 students studying at the seminary including two women</a:t>
            </a:r>
            <a:endParaRPr lang="en-GB" sz="2200" dirty="0" smtClean="0">
              <a:effectLst/>
              <a:latin typeface="Helvetica Neue"/>
              <a:ea typeface="Helvetica Neue"/>
              <a:cs typeface="Helvetica Neue"/>
              <a:sym typeface="Helvetica Neue"/>
            </a:endParaRPr>
          </a:p>
          <a:p>
            <a:pPr lvl="0"/>
            <a:r>
              <a:rPr lang="en-US" sz="2200" dirty="0" smtClean="0">
                <a:effectLst/>
                <a:latin typeface="Helvetica Neue"/>
                <a:ea typeface="Helvetica Neue"/>
                <a:cs typeface="Helvetica Neue"/>
                <a:sym typeface="Helvetica Neue"/>
              </a:rPr>
              <a:t>There are 8 teachers, all volunteers, including two Bishops and four priests</a:t>
            </a:r>
            <a:endParaRPr lang="en-GB" sz="2200" dirty="0" smtClean="0">
              <a:effectLst/>
              <a:latin typeface="Helvetica Neue"/>
              <a:ea typeface="Helvetica Neue"/>
              <a:cs typeface="Helvetica Neue"/>
              <a:sym typeface="Helvetica Neue"/>
            </a:endParaRPr>
          </a:p>
          <a:p>
            <a:pPr lvl="0"/>
            <a:r>
              <a:rPr lang="en-US" sz="2200" dirty="0" smtClean="0">
                <a:effectLst/>
                <a:latin typeface="Helvetica Neue"/>
                <a:ea typeface="Helvetica Neue"/>
                <a:cs typeface="Helvetica Neue"/>
                <a:sym typeface="Helvetica Neue"/>
              </a:rPr>
              <a:t>They are currently able to offer a certificate in theology</a:t>
            </a:r>
            <a:endParaRPr lang="en-GB"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9944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u="sng" dirty="0" smtClean="0">
                <a:effectLst/>
                <a:latin typeface="Helvetica Neue"/>
                <a:ea typeface="Helvetica Neue"/>
                <a:cs typeface="Helvetica Neue"/>
                <a:sym typeface="Helvetica Neue"/>
              </a:rPr>
              <a:t>Vision</a:t>
            </a:r>
            <a:endParaRPr lang="en-GB" sz="2200" dirty="0" smtClean="0">
              <a:effectLst/>
              <a:latin typeface="Helvetica Neue"/>
              <a:ea typeface="Helvetica Neue"/>
              <a:cs typeface="Helvetica Neue"/>
              <a:sym typeface="Helvetica Neue"/>
            </a:endParaRPr>
          </a:p>
          <a:p>
            <a:pPr lvl="0"/>
            <a:r>
              <a:rPr lang="en-GB" sz="2200" dirty="0" smtClean="0">
                <a:effectLst/>
                <a:latin typeface="Helvetica Neue"/>
                <a:ea typeface="Helvetica Neue"/>
                <a:cs typeface="Helvetica Neue"/>
                <a:sym typeface="Helvetica Neue"/>
              </a:rPr>
              <a:t>To be the main centre for clergy training for Lusophone Africa</a:t>
            </a:r>
          </a:p>
          <a:p>
            <a:pPr lvl="0"/>
            <a:r>
              <a:rPr lang="en-GB" sz="2200" dirty="0" smtClean="0">
                <a:effectLst/>
                <a:latin typeface="Helvetica Neue"/>
                <a:ea typeface="Helvetica Neue"/>
                <a:cs typeface="Helvetica Neue"/>
                <a:sym typeface="Helvetica Neue"/>
              </a:rPr>
              <a:t>To have a separate site for seminary where all students could reside</a:t>
            </a:r>
          </a:p>
          <a:p>
            <a:pPr lvl="0"/>
            <a:r>
              <a:rPr lang="en-GB" sz="2200" dirty="0" smtClean="0">
                <a:effectLst/>
                <a:latin typeface="Helvetica Neue"/>
                <a:ea typeface="Helvetica Neue"/>
                <a:cs typeface="Helvetica Neue"/>
                <a:sym typeface="Helvetica Neue"/>
              </a:rPr>
              <a:t>To have improved facilities that promote education and learning</a:t>
            </a:r>
          </a:p>
          <a:p>
            <a:pPr lvl="0"/>
            <a:r>
              <a:rPr lang="en-GB" sz="2200" dirty="0" smtClean="0">
                <a:effectLst/>
                <a:latin typeface="Helvetica Neue"/>
                <a:ea typeface="Helvetica Neue"/>
                <a:cs typeface="Helvetica Neue"/>
                <a:sym typeface="Helvetica Neue"/>
              </a:rPr>
              <a:t>To upgrade from the certificate to a diploma</a:t>
            </a:r>
            <a:endParaRPr kumimoji="0" lang="en-US" sz="2400" b="0" i="0" u="none" strike="noStrike" cap="none" spc="0" normalizeH="0" baseline="0" dirty="0" smtClean="0">
              <a:ln>
                <a:noFill/>
              </a:ln>
              <a:solidFill>
                <a:srgbClr val="000000"/>
              </a:solidFill>
              <a:effectLst/>
              <a:uFillTx/>
              <a:latin typeface="Minion Pro" charset="0"/>
              <a:ea typeface="Minion Pro" charset="0"/>
              <a:cs typeface="Minion Pro" charset="0"/>
              <a:sym typeface="Helvetica Light"/>
            </a:endParaRPr>
          </a:p>
          <a:p>
            <a:endParaRPr lang="en-US" dirty="0"/>
          </a:p>
        </p:txBody>
      </p:sp>
    </p:spTree>
    <p:extLst>
      <p:ext uri="{BB962C8B-B14F-4D97-AF65-F5344CB8AC3E}">
        <p14:creationId xmlns:p14="http://schemas.microsoft.com/office/powerpoint/2010/main" val="14530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u="sng" dirty="0" smtClean="0">
                <a:effectLst/>
                <a:latin typeface="Helvetica Neue"/>
                <a:ea typeface="Helvetica Neue"/>
                <a:cs typeface="Helvetica Neue"/>
                <a:sym typeface="Helvetica Neue"/>
              </a:rPr>
              <a:t>Progress</a:t>
            </a:r>
            <a:endParaRPr lang="en-GB" sz="2200" dirty="0" smtClean="0">
              <a:effectLst/>
              <a:latin typeface="Helvetica Neue"/>
              <a:ea typeface="Helvetica Neue"/>
              <a:cs typeface="Helvetica Neue"/>
              <a:sym typeface="Helvetica Neue"/>
            </a:endParaRPr>
          </a:p>
          <a:p>
            <a:pPr lvl="0"/>
            <a:r>
              <a:rPr lang="en-GB" sz="2200" dirty="0" smtClean="0">
                <a:effectLst/>
                <a:latin typeface="Helvetica Neue"/>
                <a:ea typeface="Helvetica Neue"/>
                <a:cs typeface="Helvetica Neue"/>
                <a:sym typeface="Helvetica Neue"/>
              </a:rPr>
              <a:t>The Diocese is already having the syllabus checked by an external body to get it accredited at a diploma course</a:t>
            </a:r>
          </a:p>
          <a:p>
            <a:pPr lvl="0"/>
            <a:r>
              <a:rPr lang="en-GB" sz="2200" dirty="0" smtClean="0">
                <a:effectLst/>
                <a:latin typeface="Helvetica Neue"/>
                <a:ea typeface="Helvetica Neue"/>
                <a:cs typeface="Helvetica Neue"/>
                <a:sym typeface="Helvetica Neue"/>
              </a:rPr>
              <a:t>Land has been found.</a:t>
            </a:r>
            <a:endParaRPr lang="en-GB"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87678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There was a traditional ceremony by the local traditional land chief or (</a:t>
            </a:r>
            <a:r>
              <a:rPr lang="en-US" sz="2200" dirty="0" err="1" smtClean="0">
                <a:effectLst/>
                <a:latin typeface="Helvetica Neue"/>
                <a:ea typeface="Helvetica Neue"/>
                <a:cs typeface="Helvetica Neue"/>
                <a:sym typeface="Helvetica Neue"/>
              </a:rPr>
              <a:t>Régulo</a:t>
            </a:r>
            <a:r>
              <a:rPr lang="en-US" sz="2200" dirty="0" smtClean="0">
                <a:effectLst/>
                <a:latin typeface="Helvetica Neue"/>
                <a:ea typeface="Helvetica Neue"/>
                <a:cs typeface="Helvetica Neue"/>
                <a:sym typeface="Helvetica Neue"/>
              </a:rPr>
              <a:t> </a:t>
            </a:r>
            <a:r>
              <a:rPr lang="en-US" sz="2200" dirty="0" err="1" smtClean="0">
                <a:effectLst/>
                <a:latin typeface="Helvetica Neue"/>
                <a:ea typeface="Helvetica Neue"/>
                <a:cs typeface="Helvetica Neue"/>
                <a:sym typeface="Helvetica Neue"/>
              </a:rPr>
              <a:t>Majuva</a:t>
            </a:r>
            <a:r>
              <a:rPr lang="en-US" sz="2200" dirty="0" smtClean="0">
                <a:effectLst/>
                <a:latin typeface="Helvetica Neue"/>
                <a:ea typeface="Helvetica Neue"/>
                <a:cs typeface="Helvetica Neue"/>
                <a:sym typeface="Helvetica Neue"/>
              </a:rPr>
              <a:t>) which was done in the presence of some members of the community and Diocesan representatives (Archdeacon </a:t>
            </a:r>
            <a:r>
              <a:rPr lang="en-US" sz="2200" dirty="0" err="1" smtClean="0">
                <a:effectLst/>
                <a:latin typeface="Helvetica Neue"/>
                <a:ea typeface="Helvetica Neue"/>
                <a:cs typeface="Helvetica Neue"/>
                <a:sym typeface="Helvetica Neue"/>
              </a:rPr>
              <a:t>Rogério</a:t>
            </a:r>
            <a:r>
              <a:rPr lang="en-US" sz="2200" dirty="0" smtClean="0">
                <a:effectLst/>
                <a:latin typeface="Helvetica Neue"/>
                <a:ea typeface="Helvetica Neue"/>
                <a:cs typeface="Helvetica Neue"/>
                <a:sym typeface="Helvetica Neue"/>
              </a:rPr>
              <a:t> and Fr. Sergio </a:t>
            </a:r>
            <a:r>
              <a:rPr lang="en-US" sz="2200" dirty="0" err="1" smtClean="0">
                <a:effectLst/>
                <a:latin typeface="Helvetica Neue"/>
                <a:ea typeface="Helvetica Neue"/>
                <a:cs typeface="Helvetica Neue"/>
                <a:sym typeface="Helvetica Neue"/>
              </a:rPr>
              <a:t>Bambo</a:t>
            </a:r>
            <a:r>
              <a:rPr lang="en-US" sz="2200" dirty="0" smtClean="0">
                <a:effectLst/>
                <a:latin typeface="Helvetica Neue"/>
                <a:ea typeface="Helvetica Neue"/>
                <a:cs typeface="Helvetica Neue"/>
                <a:sym typeface="Helvetica Neue"/>
              </a:rPr>
              <a:t> Diocesan Secretary) to authorize the Diocese to have and use the space for the Seminary. </a:t>
            </a:r>
            <a:endParaRPr lang="en-GB" sz="2200" dirty="0" smtClean="0">
              <a:effectLst/>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 </a:t>
            </a:r>
            <a:endParaRPr lang="en-GB" sz="2200" dirty="0" smtClean="0">
              <a:effectLst/>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The site intended for the new seminary at </a:t>
            </a:r>
            <a:r>
              <a:rPr lang="en-US" sz="2200" dirty="0" err="1" smtClean="0">
                <a:effectLst/>
                <a:latin typeface="Helvetica Neue"/>
                <a:ea typeface="Helvetica Neue"/>
                <a:cs typeface="Helvetica Neue"/>
                <a:sym typeface="Helvetica Neue"/>
              </a:rPr>
              <a:t>Majuva</a:t>
            </a:r>
            <a:r>
              <a:rPr lang="en-US" sz="2200" dirty="0" smtClean="0">
                <a:effectLst/>
                <a:latin typeface="Helvetica Neue"/>
                <a:ea typeface="Helvetica Neue"/>
                <a:cs typeface="Helvetica Neue"/>
                <a:sym typeface="Helvetica Neue"/>
              </a:rPr>
              <a:t> about 25 km from </a:t>
            </a:r>
            <a:r>
              <a:rPr lang="en-US" sz="2200" dirty="0" err="1" smtClean="0">
                <a:effectLst/>
                <a:latin typeface="Helvetica Neue"/>
                <a:ea typeface="Helvetica Neue"/>
                <a:cs typeface="Helvetica Neue"/>
                <a:sym typeface="Helvetica Neue"/>
              </a:rPr>
              <a:t>Catembe</a:t>
            </a:r>
            <a:r>
              <a:rPr lang="en-US" sz="2200" dirty="0" smtClean="0">
                <a:effectLst/>
                <a:latin typeface="Helvetica Neue"/>
                <a:ea typeface="Helvetica Neue"/>
                <a:cs typeface="Helvetica Neue"/>
                <a:sym typeface="Helvetica Neue"/>
              </a:rPr>
              <a:t> towards Ponta de </a:t>
            </a:r>
            <a:r>
              <a:rPr lang="en-US" sz="2200" dirty="0" err="1" smtClean="0">
                <a:effectLst/>
                <a:latin typeface="Helvetica Neue"/>
                <a:ea typeface="Helvetica Neue"/>
                <a:cs typeface="Helvetica Neue"/>
                <a:sym typeface="Helvetica Neue"/>
              </a:rPr>
              <a:t>Ouro</a:t>
            </a:r>
            <a:r>
              <a:rPr lang="en-US" sz="2200" dirty="0" smtClean="0">
                <a:effectLst/>
                <a:latin typeface="Helvetica Neue"/>
                <a:ea typeface="Helvetica Neue"/>
                <a:cs typeface="Helvetica Neue"/>
                <a:sym typeface="Helvetica Neue"/>
              </a:rPr>
              <a:t>.  Government title deeds are in process.</a:t>
            </a:r>
            <a:endParaRPr lang="en-GB" sz="2200"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85169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tle 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120" name="Shape 120"/>
          <p:cNvSpPr/>
          <p:nvPr/>
        </p:nvSpPr>
        <p:spPr>
          <a:xfrm>
            <a:off x="2886856" y="2870665"/>
            <a:ext cx="7510069"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8000">
                <a:solidFill>
                  <a:srgbClr val="E3D0A5"/>
                </a:solidFill>
                <a:latin typeface="Gotham Bold"/>
                <a:ea typeface="Gotham Bold"/>
                <a:cs typeface="Gotham Bold"/>
                <a:sym typeface="Gotham Bold"/>
              </a:defRPr>
            </a:lvl1pPr>
          </a:lstStyle>
          <a:p>
            <a:r>
              <a:rPr lang="en-GB" dirty="0" smtClean="0"/>
              <a:t>Lent Appeal 2017</a:t>
            </a:r>
            <a:endParaRPr dirty="0"/>
          </a:p>
        </p:txBody>
      </p:sp>
      <p:sp>
        <p:nvSpPr>
          <p:cNvPr id="121" name="Shape 121"/>
          <p:cNvSpPr/>
          <p:nvPr/>
        </p:nvSpPr>
        <p:spPr>
          <a:xfrm>
            <a:off x="2777824" y="4600042"/>
            <a:ext cx="7449155" cy="394979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000" i="1">
                <a:solidFill>
                  <a:srgbClr val="E3D0A5"/>
                </a:solidFill>
                <a:latin typeface="Minion Pro"/>
                <a:ea typeface="Minion Pro"/>
                <a:cs typeface="Minion Pro"/>
                <a:sym typeface="Minion Pro"/>
              </a:defRPr>
            </a:lvl1pPr>
          </a:lstStyle>
          <a:p>
            <a:r>
              <a:rPr lang="en-GB" b="1" dirty="0"/>
              <a:t>On behalf of ALMA </a:t>
            </a:r>
          </a:p>
          <a:p>
            <a:r>
              <a:rPr lang="en-GB" b="1" dirty="0"/>
              <a:t>and our Diocesan Partners </a:t>
            </a:r>
          </a:p>
          <a:p>
            <a:r>
              <a:rPr lang="en-GB" b="1" dirty="0"/>
              <a:t>in Angola and Mozambique</a:t>
            </a:r>
          </a:p>
          <a:p>
            <a:endParaRPr lang="en-GB" b="1" dirty="0"/>
          </a:p>
          <a:p>
            <a:r>
              <a:rPr lang="en-GB" b="1" dirty="0"/>
              <a:t>The Diocese of </a:t>
            </a:r>
            <a:r>
              <a:rPr lang="en-GB" b="1" dirty="0" err="1" smtClean="0"/>
              <a:t>Lebombo</a:t>
            </a:r>
            <a:endParaRPr lang="en-GB" b="1" dirty="0"/>
          </a:p>
        </p:txBody>
      </p:sp>
    </p:spTree>
    <p:extLst>
      <p:ext uri="{BB962C8B-B14F-4D97-AF65-F5344CB8AC3E}">
        <p14:creationId xmlns:p14="http://schemas.microsoft.com/office/powerpoint/2010/main" val="96640749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9" name="Shape 126"/>
          <p:cNvSpPr/>
          <p:nvPr/>
        </p:nvSpPr>
        <p:spPr>
          <a:xfrm>
            <a:off x="1463040" y="1143544"/>
            <a:ext cx="7181453" cy="9335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100">
                <a:latin typeface="Gotham Bold"/>
                <a:ea typeface="Gotham Bold"/>
                <a:cs typeface="Gotham Bold"/>
                <a:sym typeface="Gotham Bold"/>
              </a:defRPr>
            </a:lvl1pPr>
          </a:lstStyle>
          <a:p>
            <a:pPr algn="l"/>
            <a:r>
              <a:rPr lang="en-GB" sz="5400" dirty="0" smtClean="0"/>
              <a:t>Plans by local architect</a:t>
            </a:r>
            <a:endParaRPr sz="5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3040" y="2154582"/>
            <a:ext cx="3869285" cy="2600667"/>
          </a:xfrm>
          <a:prstGeom prst="rect">
            <a:avLst/>
          </a:prstGeom>
        </p:spPr>
      </p:pic>
      <p:sp>
        <p:nvSpPr>
          <p:cNvPr id="6" name="TextBox 5"/>
          <p:cNvSpPr txBox="1"/>
          <p:nvPr/>
        </p:nvSpPr>
        <p:spPr>
          <a:xfrm>
            <a:off x="5826036" y="2330666"/>
            <a:ext cx="627218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b="0" i="0" u="none" strike="noStrike" cap="none" spc="0" normalizeH="0" baseline="0" dirty="0" smtClean="0">
                <a:ln>
                  <a:noFill/>
                </a:ln>
                <a:solidFill>
                  <a:srgbClr val="000000"/>
                </a:solidFill>
                <a:effectLst/>
                <a:uFillTx/>
                <a:latin typeface="Gotham Bold"/>
                <a:ea typeface="Minion Pro" charset="0"/>
                <a:cs typeface="Minion Pro" charset="0"/>
                <a:sym typeface="Helvetica Light"/>
              </a:rPr>
              <a:t>Library</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en-US" dirty="0" smtClean="0">
                <a:latin typeface="Gotham Bold"/>
                <a:ea typeface="Minion Pro" charset="0"/>
                <a:cs typeface="Minion Pro" charset="0"/>
              </a:rPr>
              <a:t>Teaching accommodation</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b="0" i="0" u="none" strike="noStrike" cap="none" spc="0" normalizeH="0" baseline="0" dirty="0" smtClean="0">
                <a:ln>
                  <a:noFill/>
                </a:ln>
                <a:solidFill>
                  <a:srgbClr val="000000"/>
                </a:solidFill>
                <a:effectLst/>
                <a:uFillTx/>
                <a:latin typeface="Gotham Bold"/>
                <a:ea typeface="Minion Pro" charset="0"/>
                <a:cs typeface="Minion Pro" charset="0"/>
                <a:sym typeface="Helvetica Light"/>
              </a:rPr>
              <a:t>Dormitories</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en-US" dirty="0" smtClean="0">
                <a:latin typeface="Gotham Bold"/>
                <a:ea typeface="Minion Pro" charset="0"/>
                <a:cs typeface="Minion Pro" charset="0"/>
              </a:rPr>
              <a:t>Classrooms</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b="0" i="0" u="none" strike="noStrike" cap="none" spc="0" normalizeH="0" baseline="0" dirty="0" smtClean="0">
                <a:ln>
                  <a:noFill/>
                </a:ln>
                <a:solidFill>
                  <a:srgbClr val="000000"/>
                </a:solidFill>
                <a:effectLst/>
                <a:uFillTx/>
                <a:latin typeface="Gotham Bold"/>
                <a:ea typeface="Minion Pro" charset="0"/>
                <a:cs typeface="Minion Pro" charset="0"/>
                <a:sym typeface="Helvetica Light"/>
              </a:rPr>
              <a:t>Refectory</a:t>
            </a:r>
            <a:endParaRPr kumimoji="0" lang="en-US" b="0" i="0" u="none" strike="noStrike" cap="none" spc="0" normalizeH="0" baseline="0" dirty="0">
              <a:ln>
                <a:noFill/>
              </a:ln>
              <a:solidFill>
                <a:srgbClr val="000000"/>
              </a:solidFill>
              <a:effectLst/>
              <a:uFillTx/>
              <a:latin typeface="Gotham Bold"/>
              <a:ea typeface="Minion Pro" charset="0"/>
              <a:cs typeface="Minion Pro" charset="0"/>
              <a:sym typeface="Helvetica Light"/>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1787149" y="4824542"/>
            <a:ext cx="3501082" cy="425849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35930" y="5447523"/>
            <a:ext cx="4851219" cy="3256806"/>
          </a:xfrm>
          <a:prstGeom prst="rect">
            <a:avLst/>
          </a:prstGeom>
        </p:spPr>
      </p:pic>
    </p:spTree>
    <p:extLst>
      <p:ext uri="{BB962C8B-B14F-4D97-AF65-F5344CB8AC3E}">
        <p14:creationId xmlns:p14="http://schemas.microsoft.com/office/powerpoint/2010/main" val="35126035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2" name="Rectangle 1"/>
          <p:cNvSpPr/>
          <p:nvPr/>
        </p:nvSpPr>
        <p:spPr>
          <a:xfrm>
            <a:off x="1121397" y="1181596"/>
            <a:ext cx="10750305" cy="8956298"/>
          </a:xfrm>
          <a:prstGeom prst="rect">
            <a:avLst/>
          </a:prstGeom>
        </p:spPr>
        <p:txBody>
          <a:bodyPr wrap="square">
            <a:spAutoFit/>
          </a:bodyPr>
          <a:lstStyle/>
          <a:p>
            <a:pPr algn="l"/>
            <a:r>
              <a:rPr lang="en-GB" sz="5400" dirty="0" smtClean="0">
                <a:latin typeface="Gotham Bold"/>
                <a:ea typeface="Minion Pro" charset="0"/>
                <a:cs typeface="Minion Pro" charset="0"/>
              </a:rPr>
              <a:t>The new seminary will </a:t>
            </a:r>
          </a:p>
          <a:p>
            <a:pPr algn="l"/>
            <a:r>
              <a:rPr lang="en-GB" sz="5400" dirty="0" smtClean="0">
                <a:latin typeface="Gotham Bold"/>
                <a:ea typeface="Minion Pro" charset="0"/>
                <a:cs typeface="Minion Pro" charset="0"/>
              </a:rPr>
              <a:t>make a huge difference </a:t>
            </a:r>
          </a:p>
          <a:p>
            <a:pPr algn="l"/>
            <a:r>
              <a:rPr lang="en-GB" sz="5400" dirty="0" smtClean="0">
                <a:latin typeface="Gotham Bold"/>
                <a:ea typeface="Minion Pro" charset="0"/>
                <a:cs typeface="Minion Pro" charset="0"/>
              </a:rPr>
              <a:t>to many people including students like</a:t>
            </a:r>
          </a:p>
          <a:p>
            <a:pPr algn="l"/>
            <a:r>
              <a:rPr lang="en-US" sz="4000" dirty="0" smtClean="0">
                <a:latin typeface="Gotham Bold"/>
                <a:ea typeface="Minion Pro" charset="0"/>
                <a:cs typeface="Minion Pro" charset="0"/>
              </a:rPr>
              <a:t>				2</a:t>
            </a:r>
            <a:r>
              <a:rPr lang="en-US" sz="4000" baseline="30000" dirty="0" smtClean="0">
                <a:latin typeface="Gotham Bold"/>
                <a:ea typeface="Minion Pro" charset="0"/>
                <a:cs typeface="Minion Pro" charset="0"/>
              </a:rPr>
              <a:t>nd</a:t>
            </a:r>
            <a:r>
              <a:rPr lang="en-US" sz="4000" dirty="0" smtClean="0">
                <a:latin typeface="Gotham Bold"/>
                <a:ea typeface="Minion Pro" charset="0"/>
                <a:cs typeface="Minion Pro" charset="0"/>
              </a:rPr>
              <a:t> </a:t>
            </a:r>
            <a:r>
              <a:rPr lang="en-US" sz="4000" dirty="0">
                <a:latin typeface="Gotham Bold"/>
                <a:ea typeface="Minion Pro" charset="0"/>
                <a:cs typeface="Minion Pro" charset="0"/>
              </a:rPr>
              <a:t>year seminary </a:t>
            </a:r>
            <a:r>
              <a:rPr lang="en-US" sz="4000" dirty="0" smtClean="0">
                <a:latin typeface="Gotham Bold"/>
                <a:ea typeface="Minion Pro" charset="0"/>
                <a:cs typeface="Minion Pro" charset="0"/>
              </a:rPr>
              <a:t>student </a:t>
            </a:r>
          </a:p>
          <a:p>
            <a:pPr algn="l"/>
            <a:r>
              <a:rPr lang="en-US" sz="4000" dirty="0" smtClean="0">
                <a:latin typeface="Gotham Bold"/>
                <a:ea typeface="Minion Pro" charset="0"/>
                <a:cs typeface="Minion Pro" charset="0"/>
              </a:rPr>
              <a:t>							</a:t>
            </a:r>
            <a:r>
              <a:rPr lang="en-GB" sz="4000" dirty="0" err="1" smtClean="0">
                <a:latin typeface="Gotham Bold"/>
              </a:rPr>
              <a:t>Edilson</a:t>
            </a:r>
            <a:r>
              <a:rPr lang="en-GB" sz="4000" dirty="0" smtClean="0">
                <a:latin typeface="Gotham Bold"/>
              </a:rPr>
              <a:t> </a:t>
            </a:r>
            <a:r>
              <a:rPr lang="en-GB" sz="4000" dirty="0" err="1" smtClean="0">
                <a:latin typeface="Gotham Bold"/>
              </a:rPr>
              <a:t>Esteira</a:t>
            </a:r>
            <a:r>
              <a:rPr lang="en-GB" sz="4000" dirty="0">
                <a:latin typeface="Gotham Bold"/>
              </a:rPr>
              <a:t> </a:t>
            </a:r>
            <a:r>
              <a:rPr lang="en-US" sz="2000" dirty="0" smtClean="0">
                <a:latin typeface="Gotham Bold"/>
                <a:ea typeface="Minion Pro" charset="0"/>
                <a:cs typeface="Minion Pro" charset="0"/>
              </a:rPr>
              <a:t>and</a:t>
            </a:r>
            <a:r>
              <a:rPr lang="en-US" sz="4000" dirty="0" smtClean="0">
                <a:latin typeface="Gotham Bold"/>
                <a:ea typeface="Minion Pro" charset="0"/>
                <a:cs typeface="Minion Pro" charset="0"/>
              </a:rPr>
              <a:t> </a:t>
            </a:r>
          </a:p>
          <a:p>
            <a:pPr algn="l"/>
            <a:endParaRPr lang="en-US" sz="4000" dirty="0" smtClean="0">
              <a:latin typeface="Gotham Bold"/>
              <a:ea typeface="Minion Pro" charset="0"/>
              <a:cs typeface="Minion Pro" charset="0"/>
            </a:endParaRPr>
          </a:p>
          <a:p>
            <a:pPr algn="l"/>
            <a:r>
              <a:rPr lang="en-US" sz="4000" dirty="0" smtClean="0">
                <a:latin typeface="Gotham Bold"/>
                <a:ea typeface="Minion Pro" charset="0"/>
                <a:cs typeface="Minion Pro" charset="0"/>
              </a:rPr>
              <a:t>					Joana </a:t>
            </a:r>
            <a:r>
              <a:rPr lang="en-US" sz="4000" dirty="0" err="1" smtClean="0">
                <a:latin typeface="Gotham Bold"/>
                <a:ea typeface="Minion Pro" charset="0"/>
                <a:cs typeface="Minion Pro" charset="0"/>
              </a:rPr>
              <a:t>Chilengue</a:t>
            </a:r>
            <a:r>
              <a:rPr lang="en-US" sz="4000" dirty="0" smtClean="0">
                <a:latin typeface="Gotham Bold"/>
                <a:ea typeface="Minion Pro" charset="0"/>
                <a:cs typeface="Minion Pro" charset="0"/>
              </a:rPr>
              <a:t>, </a:t>
            </a:r>
          </a:p>
          <a:p>
            <a:pPr algn="l"/>
            <a:r>
              <a:rPr lang="en-US" sz="4000" dirty="0" smtClean="0">
                <a:latin typeface="Gotham Bold"/>
                <a:ea typeface="Minion Pro" charset="0"/>
                <a:cs typeface="Minion Pro" charset="0"/>
              </a:rPr>
              <a:t>			one </a:t>
            </a:r>
            <a:r>
              <a:rPr lang="en-US" sz="4000" dirty="0">
                <a:latin typeface="Gotham Bold"/>
                <a:ea typeface="Minion Pro" charset="0"/>
                <a:cs typeface="Minion Pro" charset="0"/>
              </a:rPr>
              <a:t>of the </a:t>
            </a:r>
            <a:r>
              <a:rPr lang="en-US" sz="4000" dirty="0" smtClean="0">
                <a:latin typeface="Gotham Bold"/>
                <a:ea typeface="Minion Pro" charset="0"/>
                <a:cs typeface="Minion Pro" charset="0"/>
              </a:rPr>
              <a:t>two </a:t>
            </a:r>
            <a:r>
              <a:rPr lang="en-US" sz="4000" dirty="0">
                <a:latin typeface="Gotham Bold"/>
                <a:ea typeface="Minion Pro" charset="0"/>
                <a:cs typeface="Minion Pro" charset="0"/>
              </a:rPr>
              <a:t>women </a:t>
            </a:r>
            <a:endParaRPr lang="en-US" sz="4000" dirty="0" smtClean="0">
              <a:latin typeface="Gotham Bold"/>
              <a:ea typeface="Minion Pro" charset="0"/>
              <a:cs typeface="Minion Pro" charset="0"/>
            </a:endParaRPr>
          </a:p>
          <a:p>
            <a:pPr algn="l"/>
            <a:r>
              <a:rPr lang="en-US" sz="4000" dirty="0" smtClean="0">
                <a:latin typeface="Gotham Bold"/>
                <a:ea typeface="Minion Pro" charset="0"/>
                <a:cs typeface="Minion Pro" charset="0"/>
              </a:rPr>
              <a:t>	studying </a:t>
            </a:r>
            <a:r>
              <a:rPr lang="en-US" sz="4000" dirty="0">
                <a:latin typeface="Gotham Bold"/>
                <a:ea typeface="Minion Pro" charset="0"/>
                <a:cs typeface="Minion Pro" charset="0"/>
              </a:rPr>
              <a:t>at the seminary</a:t>
            </a:r>
          </a:p>
          <a:p>
            <a:pPr algn="l"/>
            <a:endParaRPr lang="en-US" sz="4000" dirty="0">
              <a:ea typeface="Minion Pro" charset="0"/>
              <a:cs typeface="Minion Pro" charset="0"/>
            </a:endParaRPr>
          </a:p>
          <a:p>
            <a:pPr algn="l"/>
            <a:r>
              <a:rPr lang="en-GB" sz="4000" dirty="0" smtClean="0">
                <a:latin typeface="Gotham Bold"/>
                <a:ea typeface="Minion Pro" charset="0"/>
                <a:cs typeface="Minion Pro" charset="0"/>
              </a:rPr>
              <a:t> </a:t>
            </a:r>
          </a:p>
          <a:p>
            <a:pPr algn="l"/>
            <a:endParaRPr lang="en-GB" sz="4000" dirty="0">
              <a:latin typeface="Gotham Bold"/>
              <a:ea typeface="Minion Pro" charset="0"/>
              <a:cs typeface="Minion Pro"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75849" y="4689659"/>
            <a:ext cx="1551465" cy="1513314"/>
          </a:xfrm>
          <a:prstGeom prst="round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251295" y="6636926"/>
            <a:ext cx="1814057" cy="1625849"/>
          </a:xfrm>
          <a:prstGeom prst="roundRect">
            <a:avLst/>
          </a:prstGeom>
        </p:spPr>
      </p:pic>
    </p:spTree>
    <p:extLst>
      <p:ext uri="{BB962C8B-B14F-4D97-AF65-F5344CB8AC3E}">
        <p14:creationId xmlns:p14="http://schemas.microsoft.com/office/powerpoint/2010/main" val="204722210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9" name="Shape 126"/>
          <p:cNvSpPr/>
          <p:nvPr/>
        </p:nvSpPr>
        <p:spPr>
          <a:xfrm>
            <a:off x="4349994" y="686979"/>
            <a:ext cx="5961568" cy="394979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100">
                <a:latin typeface="Gotham Bold"/>
                <a:ea typeface="Gotham Bold"/>
                <a:cs typeface="Gotham Bold"/>
                <a:sym typeface="Gotham Bold"/>
              </a:defRPr>
            </a:lvl1pPr>
          </a:lstStyle>
          <a:p>
            <a:pPr algn="l"/>
            <a:endParaRPr lang="en-GB" dirty="0" smtClean="0"/>
          </a:p>
          <a:p>
            <a:pPr algn="l"/>
            <a:endParaRPr lang="en-GB" dirty="0"/>
          </a:p>
          <a:p>
            <a:pPr algn="l"/>
            <a:endParaRPr lang="en-GB" sz="5400" dirty="0" smtClean="0"/>
          </a:p>
          <a:p>
            <a:pPr algn="l"/>
            <a:r>
              <a:rPr lang="en-GB" sz="5400" dirty="0" err="1" smtClean="0"/>
              <a:t>Edilson</a:t>
            </a:r>
            <a:r>
              <a:rPr lang="en-GB" sz="5400" dirty="0" smtClean="0"/>
              <a:t> </a:t>
            </a:r>
            <a:r>
              <a:rPr lang="en-GB" sz="5400" dirty="0" err="1" smtClean="0"/>
              <a:t>Esteira</a:t>
            </a:r>
            <a:endParaRPr lang="en-GB" sz="5400" dirty="0" smtClean="0"/>
          </a:p>
          <a:p>
            <a:pPr algn="l"/>
            <a:r>
              <a:rPr lang="en-US" sz="4000" dirty="0">
                <a:ea typeface="Minion Pro" charset="0"/>
                <a:cs typeface="Minion Pro" charset="0"/>
                <a:sym typeface="Helvetica Light"/>
              </a:rPr>
              <a:t>2</a:t>
            </a:r>
            <a:r>
              <a:rPr lang="en-US" sz="4000" baseline="30000" dirty="0">
                <a:ea typeface="Minion Pro" charset="0"/>
                <a:cs typeface="Minion Pro" charset="0"/>
                <a:sym typeface="Helvetica Light"/>
              </a:rPr>
              <a:t>nd</a:t>
            </a:r>
            <a:r>
              <a:rPr lang="en-US" sz="4000" dirty="0">
                <a:ea typeface="Minion Pro" charset="0"/>
                <a:cs typeface="Minion Pro" charset="0"/>
                <a:sym typeface="Helvetica Light"/>
              </a:rPr>
              <a:t> year </a:t>
            </a:r>
            <a:r>
              <a:rPr lang="en-US" sz="4000" dirty="0" smtClean="0">
                <a:ea typeface="Minion Pro" charset="0"/>
                <a:cs typeface="Minion Pro" charset="0"/>
                <a:sym typeface="Helvetica Light"/>
              </a:rPr>
              <a:t>seminary student</a:t>
            </a:r>
            <a:endParaRPr lang="en-US" sz="4000" dirty="0">
              <a:ea typeface="Minion Pro" charset="0"/>
              <a:cs typeface="Minion Pro" charset="0"/>
              <a:sym typeface="Helvetica Light"/>
            </a:endParaRPr>
          </a:p>
        </p:txBody>
      </p:sp>
      <p:sp>
        <p:nvSpPr>
          <p:cNvPr id="6" name="TextBox 5"/>
          <p:cNvSpPr txBox="1"/>
          <p:nvPr/>
        </p:nvSpPr>
        <p:spPr>
          <a:xfrm>
            <a:off x="1044304" y="5015981"/>
            <a:ext cx="10578737"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en-US" sz="4000" dirty="0" smtClean="0">
                <a:latin typeface="Minion Pro" charset="0"/>
                <a:ea typeface="Minion Pro" charset="0"/>
                <a:cs typeface="Minion Pro" charset="0"/>
              </a:rPr>
              <a:t>Lives with his aunt </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4000" dirty="0" smtClean="0">
              <a:latin typeface="Minion Pro" charset="0"/>
              <a:ea typeface="Minion Pro" charset="0"/>
              <a:cs typeface="Minion Pro" charset="0"/>
            </a:endParaRP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en-US" sz="4000" dirty="0" smtClean="0">
                <a:latin typeface="Minion Pro" charset="0"/>
                <a:ea typeface="Minion Pro" charset="0"/>
                <a:cs typeface="Minion Pro" charset="0"/>
              </a:rPr>
              <a:t>Disrupts the learning process</a:t>
            </a:r>
          </a:p>
          <a:p>
            <a:pPr marR="0" algn="l" defTabSz="584200" rtl="0" fontAlgn="auto" latinLnBrk="0" hangingPunct="0">
              <a:lnSpc>
                <a:spcPct val="100000"/>
              </a:lnSpc>
              <a:spcBef>
                <a:spcPts val="0"/>
              </a:spcBef>
              <a:spcAft>
                <a:spcPts val="0"/>
              </a:spcAft>
              <a:buClrTx/>
              <a:buSzTx/>
              <a:tabLst/>
            </a:pPr>
            <a:endParaRPr lang="en-US" sz="4000" dirty="0" smtClean="0">
              <a:latin typeface="Minion Pro" charset="0"/>
              <a:ea typeface="Minion Pro" charset="0"/>
              <a:cs typeface="Minion Pro" charset="0"/>
            </a:endParaRP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en-US" sz="4000" dirty="0" smtClean="0">
                <a:latin typeface="Minion Pro" charset="0"/>
                <a:ea typeface="Minion Pro" charset="0"/>
                <a:cs typeface="Minion Pro" charset="0"/>
              </a:rPr>
              <a:t>L</a:t>
            </a:r>
            <a:r>
              <a:rPr kumimoji="0" lang="en-US" sz="4000" b="0" i="0" u="none" strike="noStrike" cap="none" spc="0" normalizeH="0" dirty="0" smtClean="0">
                <a:ln>
                  <a:noFill/>
                </a:ln>
                <a:solidFill>
                  <a:srgbClr val="000000"/>
                </a:solidFill>
                <a:effectLst/>
                <a:uFillTx/>
                <a:latin typeface="Minion Pro" charset="0"/>
                <a:ea typeface="Minion Pro" charset="0"/>
                <a:cs typeface="Minion Pro" charset="0"/>
                <a:sym typeface="Helvetica Light"/>
              </a:rPr>
              <a:t>ooking forward to residing on site</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en-US" sz="4000" b="0" i="0" u="none" strike="noStrike" cap="none" spc="0" normalizeH="0" dirty="0" smtClean="0">
              <a:ln>
                <a:noFill/>
              </a:ln>
              <a:solidFill>
                <a:srgbClr val="000000"/>
              </a:solidFill>
              <a:effectLst/>
              <a:uFillTx/>
              <a:latin typeface="Minion Pro" charset="0"/>
              <a:ea typeface="Minion Pro" charset="0"/>
              <a:cs typeface="Minion Pro" charset="0"/>
              <a:sym typeface="Helvetica Ligh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4304" y="1396638"/>
            <a:ext cx="2824312" cy="2754862"/>
          </a:xfrm>
          <a:prstGeom prst="roundRect">
            <a:avLst/>
          </a:prstGeom>
        </p:spPr>
      </p:pic>
    </p:spTree>
    <p:extLst>
      <p:ext uri="{BB962C8B-B14F-4D97-AF65-F5344CB8AC3E}">
        <p14:creationId xmlns:p14="http://schemas.microsoft.com/office/powerpoint/2010/main" val="150021043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23405" y="1572079"/>
            <a:ext cx="3084841" cy="2764790"/>
          </a:xfrm>
          <a:prstGeom prst="roundRect">
            <a:avLst/>
          </a:prstGeom>
        </p:spPr>
      </p:pic>
      <p:sp>
        <p:nvSpPr>
          <p:cNvPr id="4" name="Rectangle 3"/>
          <p:cNvSpPr/>
          <p:nvPr/>
        </p:nvSpPr>
        <p:spPr>
          <a:xfrm>
            <a:off x="1123405" y="4603735"/>
            <a:ext cx="10842171" cy="4216539"/>
          </a:xfrm>
          <a:prstGeom prst="rect">
            <a:avLst/>
          </a:prstGeom>
        </p:spPr>
        <p:txBody>
          <a:bodyPr wrap="square">
            <a:spAutoFit/>
          </a:bodyPr>
          <a:lstStyle/>
          <a:p>
            <a:pPr algn="l"/>
            <a:endParaRPr lang="en-US" sz="2800" i="1" dirty="0">
              <a:latin typeface="Minion Pro" charset="0"/>
              <a:ea typeface="Minion Pro" charset="0"/>
              <a:cs typeface="Minion Pro" charset="0"/>
            </a:endParaRPr>
          </a:p>
          <a:p>
            <a:pPr marL="571500" indent="-571500" algn="l">
              <a:buFont typeface="Wingdings" panose="05000000000000000000" pitchFamily="2" charset="2"/>
              <a:buChar char="Ø"/>
            </a:pPr>
            <a:r>
              <a:rPr lang="en-US" sz="4000" i="1" dirty="0" smtClean="0">
                <a:latin typeface="Gotham Bold"/>
                <a:ea typeface="Minion Pro" charset="0"/>
                <a:cs typeface="Minion Pro" charset="0"/>
              </a:rPr>
              <a:t>Not enough space</a:t>
            </a:r>
          </a:p>
          <a:p>
            <a:pPr algn="l"/>
            <a:r>
              <a:rPr lang="en-US" sz="4000" i="1" dirty="0" smtClean="0">
                <a:latin typeface="Gotham Bold"/>
                <a:ea typeface="Minion Pro" charset="0"/>
                <a:cs typeface="Minion Pro" charset="0"/>
              </a:rPr>
              <a:t> </a:t>
            </a:r>
          </a:p>
          <a:p>
            <a:pPr marL="571500" indent="-571500" algn="l">
              <a:buFont typeface="Wingdings" panose="05000000000000000000" pitchFamily="2" charset="2"/>
              <a:buChar char="Ø"/>
            </a:pPr>
            <a:r>
              <a:rPr lang="en-US" sz="4000" i="1" dirty="0">
                <a:latin typeface="Gotham Bold"/>
                <a:ea typeface="Minion Pro" charset="0"/>
                <a:cs typeface="Minion Pro" charset="0"/>
              </a:rPr>
              <a:t>B</a:t>
            </a:r>
            <a:r>
              <a:rPr lang="en-US" sz="4000" i="1" dirty="0" smtClean="0">
                <a:latin typeface="Gotham Bold"/>
                <a:ea typeface="Minion Pro" charset="0"/>
                <a:cs typeface="Minion Pro" charset="0"/>
              </a:rPr>
              <a:t>ad condition. </a:t>
            </a:r>
          </a:p>
          <a:p>
            <a:pPr marL="571500" indent="-571500" algn="l">
              <a:buFont typeface="Wingdings" panose="05000000000000000000" pitchFamily="2" charset="2"/>
              <a:buChar char="Ø"/>
            </a:pPr>
            <a:endParaRPr lang="en-US" sz="4000" i="1" dirty="0">
              <a:latin typeface="Gotham Bold"/>
              <a:ea typeface="Minion Pro" charset="0"/>
              <a:cs typeface="Minion Pro" charset="0"/>
            </a:endParaRPr>
          </a:p>
          <a:p>
            <a:pPr marL="571500" indent="-571500" algn="l">
              <a:buFont typeface="Wingdings" panose="05000000000000000000" pitchFamily="2" charset="2"/>
              <a:buChar char="Ø"/>
            </a:pPr>
            <a:r>
              <a:rPr lang="en-US" sz="4000" i="1" dirty="0" smtClean="0">
                <a:latin typeface="Gotham Bold"/>
                <a:ea typeface="Minion Pro" charset="0"/>
                <a:cs typeface="Minion Pro" charset="0"/>
              </a:rPr>
              <a:t>Multiple users cause distraction to studies</a:t>
            </a:r>
          </a:p>
          <a:p>
            <a:pPr algn="l"/>
            <a:endParaRPr lang="en-US" sz="4000" i="1" dirty="0" smtClean="0">
              <a:latin typeface="Gotham Bold"/>
              <a:ea typeface="Minion Pro" charset="0"/>
              <a:cs typeface="Minion Pro" charset="0"/>
            </a:endParaRPr>
          </a:p>
        </p:txBody>
      </p:sp>
      <p:sp>
        <p:nvSpPr>
          <p:cNvPr id="6" name="Rectangle 5"/>
          <p:cNvSpPr/>
          <p:nvPr/>
        </p:nvSpPr>
        <p:spPr>
          <a:xfrm>
            <a:off x="4208246" y="1314033"/>
            <a:ext cx="5747086" cy="2985433"/>
          </a:xfrm>
          <a:prstGeom prst="rect">
            <a:avLst/>
          </a:prstGeom>
        </p:spPr>
        <p:txBody>
          <a:bodyPr wrap="none">
            <a:spAutoFit/>
          </a:bodyPr>
          <a:lstStyle/>
          <a:p>
            <a:pPr algn="l"/>
            <a:endParaRPr lang="en-US" sz="6000" dirty="0">
              <a:latin typeface="Minion Pro" charset="0"/>
              <a:ea typeface="Minion Pro" charset="0"/>
              <a:cs typeface="Minion Pro" charset="0"/>
            </a:endParaRPr>
          </a:p>
          <a:p>
            <a:pPr algn="l"/>
            <a:r>
              <a:rPr lang="en-US" sz="4800" dirty="0" smtClean="0">
                <a:latin typeface="Minion Pro" charset="0"/>
                <a:ea typeface="Minion Pro" charset="0"/>
                <a:cs typeface="Minion Pro" charset="0"/>
              </a:rPr>
              <a:t>Joana </a:t>
            </a:r>
            <a:r>
              <a:rPr lang="en-US" sz="4800" dirty="0" err="1" smtClean="0">
                <a:latin typeface="Minion Pro" charset="0"/>
                <a:ea typeface="Minion Pro" charset="0"/>
                <a:cs typeface="Minion Pro" charset="0"/>
              </a:rPr>
              <a:t>Chilengue</a:t>
            </a:r>
            <a:endParaRPr lang="en-US" sz="4800" dirty="0" smtClean="0">
              <a:latin typeface="Minion Pro" charset="0"/>
              <a:ea typeface="Minion Pro" charset="0"/>
              <a:cs typeface="Minion Pro" charset="0"/>
            </a:endParaRPr>
          </a:p>
          <a:p>
            <a:pPr algn="l"/>
            <a:r>
              <a:rPr lang="en-US" sz="4000" dirty="0" smtClean="0">
                <a:latin typeface="Minion Pro" charset="0"/>
                <a:ea typeface="Minion Pro" charset="0"/>
                <a:cs typeface="Minion Pro" charset="0"/>
              </a:rPr>
              <a:t>One </a:t>
            </a:r>
            <a:r>
              <a:rPr lang="en-US" sz="4000" dirty="0">
                <a:latin typeface="Minion Pro" charset="0"/>
                <a:ea typeface="Minion Pro" charset="0"/>
                <a:cs typeface="Minion Pro" charset="0"/>
              </a:rPr>
              <a:t>of the </a:t>
            </a:r>
            <a:r>
              <a:rPr lang="en-US" sz="4000" dirty="0" smtClean="0">
                <a:latin typeface="Minion Pro" charset="0"/>
                <a:ea typeface="Minion Pro" charset="0"/>
                <a:cs typeface="Minion Pro" charset="0"/>
              </a:rPr>
              <a:t>two </a:t>
            </a:r>
            <a:r>
              <a:rPr lang="en-US" sz="4000" dirty="0">
                <a:latin typeface="Minion Pro" charset="0"/>
                <a:ea typeface="Minion Pro" charset="0"/>
                <a:cs typeface="Minion Pro" charset="0"/>
              </a:rPr>
              <a:t>women </a:t>
            </a:r>
            <a:endParaRPr lang="en-US" sz="4000" dirty="0" smtClean="0">
              <a:latin typeface="Minion Pro" charset="0"/>
              <a:ea typeface="Minion Pro" charset="0"/>
              <a:cs typeface="Minion Pro" charset="0"/>
            </a:endParaRPr>
          </a:p>
          <a:p>
            <a:pPr algn="l"/>
            <a:r>
              <a:rPr lang="en-US" sz="4000" dirty="0" smtClean="0">
                <a:latin typeface="Minion Pro" charset="0"/>
                <a:ea typeface="Minion Pro" charset="0"/>
                <a:cs typeface="Minion Pro" charset="0"/>
              </a:rPr>
              <a:t>studying </a:t>
            </a:r>
            <a:r>
              <a:rPr lang="en-US" sz="4000" dirty="0">
                <a:latin typeface="Minion Pro" charset="0"/>
                <a:ea typeface="Minion Pro" charset="0"/>
                <a:cs typeface="Minion Pro" charset="0"/>
              </a:rPr>
              <a:t>at the </a:t>
            </a:r>
            <a:r>
              <a:rPr lang="en-US" sz="4000" dirty="0" smtClean="0">
                <a:latin typeface="Minion Pro" charset="0"/>
                <a:ea typeface="Minion Pro" charset="0"/>
                <a:cs typeface="Minion Pro" charset="0"/>
              </a:rPr>
              <a:t>seminary</a:t>
            </a:r>
            <a:endParaRPr lang="en-US" sz="4000" dirty="0">
              <a:latin typeface="Minion Pro" charset="0"/>
              <a:ea typeface="Minion Pro" charset="0"/>
              <a:cs typeface="Minion Pro" charset="0"/>
            </a:endParaRPr>
          </a:p>
        </p:txBody>
      </p:sp>
    </p:spTree>
    <p:extLst>
      <p:ext uri="{BB962C8B-B14F-4D97-AF65-F5344CB8AC3E}">
        <p14:creationId xmlns:p14="http://schemas.microsoft.com/office/powerpoint/2010/main" val="1160677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23405" y="1572079"/>
            <a:ext cx="3084841" cy="2764790"/>
          </a:xfrm>
          <a:prstGeom prst="roundRect">
            <a:avLst/>
          </a:prstGeom>
        </p:spPr>
      </p:pic>
      <p:sp>
        <p:nvSpPr>
          <p:cNvPr id="4" name="Rectangle 3"/>
          <p:cNvSpPr/>
          <p:nvPr/>
        </p:nvSpPr>
        <p:spPr>
          <a:xfrm>
            <a:off x="1099285" y="4336869"/>
            <a:ext cx="10842171" cy="4832092"/>
          </a:xfrm>
          <a:prstGeom prst="rect">
            <a:avLst/>
          </a:prstGeom>
        </p:spPr>
        <p:txBody>
          <a:bodyPr wrap="square">
            <a:spAutoFit/>
          </a:bodyPr>
          <a:lstStyle/>
          <a:p>
            <a:pPr algn="l"/>
            <a:endParaRPr lang="en-US" sz="4000" i="1" dirty="0" smtClean="0">
              <a:latin typeface="Gotham Bold"/>
              <a:ea typeface="Minion Pro" charset="0"/>
              <a:cs typeface="Minion Pro" charset="0"/>
            </a:endParaRPr>
          </a:p>
          <a:p>
            <a:pPr marL="571500" indent="-571500" algn="l">
              <a:buFont typeface="Wingdings" panose="05000000000000000000" pitchFamily="2" charset="2"/>
              <a:buChar char="Ø"/>
            </a:pPr>
            <a:r>
              <a:rPr lang="en-US" sz="4000" i="1" dirty="0">
                <a:latin typeface="Gotham Bold"/>
                <a:ea typeface="Minion Pro" charset="0"/>
                <a:cs typeface="Minion Pro" charset="0"/>
              </a:rPr>
              <a:t>S</a:t>
            </a:r>
            <a:r>
              <a:rPr lang="en-US" sz="4000" i="1" dirty="0" smtClean="0">
                <a:latin typeface="Gotham Bold"/>
                <a:ea typeface="Minion Pro" charset="0"/>
                <a:cs typeface="Minion Pro" charset="0"/>
              </a:rPr>
              <a:t>eparate rooms </a:t>
            </a:r>
            <a:r>
              <a:rPr lang="en-US" sz="4000" i="1" dirty="0">
                <a:latin typeface="Gotham Bold"/>
                <a:ea typeface="Minion Pro" charset="0"/>
                <a:cs typeface="Minion Pro" charset="0"/>
              </a:rPr>
              <a:t>for </a:t>
            </a:r>
            <a:r>
              <a:rPr lang="en-US" sz="4000" i="1" dirty="0" smtClean="0">
                <a:latin typeface="Gotham Bold"/>
                <a:ea typeface="Minion Pro" charset="0"/>
                <a:cs typeface="Minion Pro" charset="0"/>
              </a:rPr>
              <a:t>men </a:t>
            </a:r>
            <a:r>
              <a:rPr lang="en-US" sz="4000" i="1" dirty="0">
                <a:latin typeface="Gotham Bold"/>
                <a:ea typeface="Minion Pro" charset="0"/>
                <a:cs typeface="Minion Pro" charset="0"/>
              </a:rPr>
              <a:t>and </a:t>
            </a:r>
            <a:r>
              <a:rPr lang="en-US" sz="4000" i="1" dirty="0" smtClean="0">
                <a:latin typeface="Gotham Bold"/>
                <a:ea typeface="Minion Pro" charset="0"/>
                <a:cs typeface="Minion Pro" charset="0"/>
              </a:rPr>
              <a:t>women</a:t>
            </a:r>
          </a:p>
          <a:p>
            <a:pPr algn="l"/>
            <a:endParaRPr lang="en-US" sz="4000" i="1" dirty="0" smtClean="0">
              <a:latin typeface="Gotham Bold"/>
              <a:ea typeface="Minion Pro" charset="0"/>
              <a:cs typeface="Minion Pro" charset="0"/>
            </a:endParaRPr>
          </a:p>
          <a:p>
            <a:pPr marL="571500" indent="-571500" algn="l">
              <a:buFont typeface="Wingdings" panose="05000000000000000000" pitchFamily="2" charset="2"/>
              <a:buChar char="Ø"/>
            </a:pPr>
            <a:r>
              <a:rPr lang="en-US" sz="4000" i="1" dirty="0">
                <a:latin typeface="Gotham Bold"/>
                <a:ea typeface="Minion Pro" charset="0"/>
                <a:cs typeface="Minion Pro" charset="0"/>
              </a:rPr>
              <a:t>H</a:t>
            </a:r>
            <a:r>
              <a:rPr lang="en-US" sz="4000" i="1" dirty="0" smtClean="0">
                <a:latin typeface="Gotham Bold"/>
                <a:ea typeface="Minion Pro" charset="0"/>
                <a:cs typeface="Minion Pro" charset="0"/>
              </a:rPr>
              <a:t>ouses </a:t>
            </a:r>
            <a:r>
              <a:rPr lang="en-US" sz="4000" i="1" dirty="0">
                <a:latin typeface="Gotham Bold"/>
                <a:ea typeface="Minion Pro" charset="0"/>
                <a:cs typeface="Minion Pro" charset="0"/>
              </a:rPr>
              <a:t>for the teachers. </a:t>
            </a:r>
            <a:endParaRPr lang="en-US" sz="4000" i="1" dirty="0" smtClean="0">
              <a:latin typeface="Gotham Bold"/>
              <a:ea typeface="Minion Pro" charset="0"/>
              <a:cs typeface="Minion Pro" charset="0"/>
            </a:endParaRPr>
          </a:p>
          <a:p>
            <a:pPr algn="l"/>
            <a:endParaRPr lang="en-US" sz="4000" i="1" dirty="0">
              <a:latin typeface="Gotham Bold"/>
              <a:ea typeface="Minion Pro" charset="0"/>
              <a:cs typeface="Minion Pro" charset="0"/>
            </a:endParaRPr>
          </a:p>
          <a:p>
            <a:pPr marL="571500" indent="-571500" algn="l">
              <a:buFont typeface="Wingdings" panose="05000000000000000000" pitchFamily="2" charset="2"/>
              <a:buChar char="Ø"/>
            </a:pPr>
            <a:r>
              <a:rPr lang="en-US" sz="4000" i="1" dirty="0" smtClean="0">
                <a:latin typeface="Gotham Bold"/>
                <a:ea typeface="Minion Pro" charset="0"/>
                <a:cs typeface="Minion Pro" charset="0"/>
              </a:rPr>
              <a:t>Theology and other </a:t>
            </a:r>
            <a:r>
              <a:rPr lang="en-US" sz="4000" i="1" dirty="0">
                <a:latin typeface="Gotham Bold"/>
                <a:ea typeface="Minion Pro" charset="0"/>
                <a:cs typeface="Minion Pro" charset="0"/>
              </a:rPr>
              <a:t>activities </a:t>
            </a:r>
            <a:r>
              <a:rPr lang="en-US" sz="4000" i="1" dirty="0" smtClean="0">
                <a:latin typeface="Gotham Bold"/>
                <a:ea typeface="Minion Pro" charset="0"/>
                <a:cs typeface="Minion Pro" charset="0"/>
              </a:rPr>
              <a:t>- such </a:t>
            </a:r>
            <a:r>
              <a:rPr lang="en-US" sz="4000" i="1" dirty="0">
                <a:latin typeface="Gotham Bold"/>
                <a:ea typeface="Minion Pro" charset="0"/>
                <a:cs typeface="Minion Pro" charset="0"/>
              </a:rPr>
              <a:t>as </a:t>
            </a:r>
            <a:r>
              <a:rPr lang="en-US" sz="4000" i="1" dirty="0" smtClean="0">
                <a:latin typeface="Gotham Bold"/>
                <a:ea typeface="Minion Pro" charset="0"/>
                <a:cs typeface="Minion Pro" charset="0"/>
              </a:rPr>
              <a:t>agriculture -  to take back </a:t>
            </a:r>
            <a:r>
              <a:rPr lang="en-US" sz="4000" i="1" dirty="0">
                <a:latin typeface="Gotham Bold"/>
                <a:ea typeface="Minion Pro" charset="0"/>
                <a:cs typeface="Minion Pro" charset="0"/>
              </a:rPr>
              <a:t>to </a:t>
            </a:r>
            <a:r>
              <a:rPr lang="en-US" sz="4000" i="1" dirty="0" smtClean="0">
                <a:latin typeface="Gotham Bold"/>
                <a:ea typeface="Minion Pro" charset="0"/>
                <a:cs typeface="Minion Pro" charset="0"/>
              </a:rPr>
              <a:t>churches. </a:t>
            </a:r>
          </a:p>
          <a:p>
            <a:pPr algn="l"/>
            <a:r>
              <a:rPr lang="en-US" sz="2800" i="1" dirty="0" smtClean="0">
                <a:latin typeface="Minion Pro" charset="0"/>
                <a:ea typeface="Minion Pro" charset="0"/>
                <a:cs typeface="Minion Pro" charset="0"/>
              </a:rPr>
              <a:t>.”</a:t>
            </a:r>
            <a:endParaRPr lang="en-US" sz="2800" i="1" dirty="0">
              <a:latin typeface="Minion Pro" charset="0"/>
              <a:ea typeface="Minion Pro" charset="0"/>
              <a:cs typeface="Minion Pro" charset="0"/>
            </a:endParaRPr>
          </a:p>
        </p:txBody>
      </p:sp>
      <p:sp>
        <p:nvSpPr>
          <p:cNvPr id="6" name="Rectangle 5"/>
          <p:cNvSpPr/>
          <p:nvPr/>
        </p:nvSpPr>
        <p:spPr>
          <a:xfrm>
            <a:off x="4208246" y="1314033"/>
            <a:ext cx="5747086" cy="2985433"/>
          </a:xfrm>
          <a:prstGeom prst="rect">
            <a:avLst/>
          </a:prstGeom>
        </p:spPr>
        <p:txBody>
          <a:bodyPr wrap="none">
            <a:spAutoFit/>
          </a:bodyPr>
          <a:lstStyle/>
          <a:p>
            <a:pPr algn="l"/>
            <a:endParaRPr lang="en-US" sz="6000" dirty="0">
              <a:latin typeface="Minion Pro" charset="0"/>
              <a:ea typeface="Minion Pro" charset="0"/>
              <a:cs typeface="Minion Pro" charset="0"/>
            </a:endParaRPr>
          </a:p>
          <a:p>
            <a:pPr algn="l"/>
            <a:r>
              <a:rPr lang="en-US" sz="4800" dirty="0" smtClean="0">
                <a:latin typeface="Minion Pro" charset="0"/>
                <a:ea typeface="Minion Pro" charset="0"/>
                <a:cs typeface="Minion Pro" charset="0"/>
              </a:rPr>
              <a:t>Joana </a:t>
            </a:r>
            <a:r>
              <a:rPr lang="en-US" sz="4800" dirty="0" err="1" smtClean="0">
                <a:latin typeface="Minion Pro" charset="0"/>
                <a:ea typeface="Minion Pro" charset="0"/>
                <a:cs typeface="Minion Pro" charset="0"/>
              </a:rPr>
              <a:t>Chilengue</a:t>
            </a:r>
            <a:endParaRPr lang="en-US" sz="4800" dirty="0" smtClean="0">
              <a:latin typeface="Minion Pro" charset="0"/>
              <a:ea typeface="Minion Pro" charset="0"/>
              <a:cs typeface="Minion Pro" charset="0"/>
            </a:endParaRPr>
          </a:p>
          <a:p>
            <a:pPr algn="l"/>
            <a:r>
              <a:rPr lang="en-US" sz="4000" dirty="0" smtClean="0">
                <a:latin typeface="Minion Pro" charset="0"/>
                <a:ea typeface="Minion Pro" charset="0"/>
                <a:cs typeface="Minion Pro" charset="0"/>
              </a:rPr>
              <a:t>One </a:t>
            </a:r>
            <a:r>
              <a:rPr lang="en-US" sz="4000" dirty="0">
                <a:latin typeface="Minion Pro" charset="0"/>
                <a:ea typeface="Minion Pro" charset="0"/>
                <a:cs typeface="Minion Pro" charset="0"/>
              </a:rPr>
              <a:t>of the </a:t>
            </a:r>
            <a:r>
              <a:rPr lang="en-US" sz="4000" dirty="0" smtClean="0">
                <a:latin typeface="Minion Pro" charset="0"/>
                <a:ea typeface="Minion Pro" charset="0"/>
                <a:cs typeface="Minion Pro" charset="0"/>
              </a:rPr>
              <a:t>two </a:t>
            </a:r>
            <a:r>
              <a:rPr lang="en-US" sz="4000" dirty="0">
                <a:latin typeface="Minion Pro" charset="0"/>
                <a:ea typeface="Minion Pro" charset="0"/>
                <a:cs typeface="Minion Pro" charset="0"/>
              </a:rPr>
              <a:t>women </a:t>
            </a:r>
            <a:endParaRPr lang="en-US" sz="4000" dirty="0" smtClean="0">
              <a:latin typeface="Minion Pro" charset="0"/>
              <a:ea typeface="Minion Pro" charset="0"/>
              <a:cs typeface="Minion Pro" charset="0"/>
            </a:endParaRPr>
          </a:p>
          <a:p>
            <a:pPr algn="l"/>
            <a:r>
              <a:rPr lang="en-US" sz="4000" dirty="0" smtClean="0">
                <a:latin typeface="Minion Pro" charset="0"/>
                <a:ea typeface="Minion Pro" charset="0"/>
                <a:cs typeface="Minion Pro" charset="0"/>
              </a:rPr>
              <a:t>studying </a:t>
            </a:r>
            <a:r>
              <a:rPr lang="en-US" sz="4000" dirty="0">
                <a:latin typeface="Minion Pro" charset="0"/>
                <a:ea typeface="Minion Pro" charset="0"/>
                <a:cs typeface="Minion Pro" charset="0"/>
              </a:rPr>
              <a:t>at the </a:t>
            </a:r>
            <a:r>
              <a:rPr lang="en-US" sz="4000" dirty="0" smtClean="0">
                <a:latin typeface="Minion Pro" charset="0"/>
                <a:ea typeface="Minion Pro" charset="0"/>
                <a:cs typeface="Minion Pro" charset="0"/>
              </a:rPr>
              <a:t>seminary</a:t>
            </a:r>
            <a:endParaRPr lang="en-US" sz="4000" dirty="0">
              <a:latin typeface="Minion Pro" charset="0"/>
              <a:ea typeface="Minion Pro" charset="0"/>
              <a:cs typeface="Minion Pro" charset="0"/>
            </a:endParaRPr>
          </a:p>
        </p:txBody>
      </p:sp>
    </p:spTree>
    <p:extLst>
      <p:ext uri="{BB962C8B-B14F-4D97-AF65-F5344CB8AC3E}">
        <p14:creationId xmlns:p14="http://schemas.microsoft.com/office/powerpoint/2010/main" val="416613774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Template_2 copy.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4" name="Shape 144"/>
          <p:cNvSpPr/>
          <p:nvPr/>
        </p:nvSpPr>
        <p:spPr>
          <a:xfrm>
            <a:off x="1758462" y="1531791"/>
            <a:ext cx="10287195" cy="742767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100">
                <a:latin typeface="Gotham Bold"/>
                <a:ea typeface="Gotham Bold"/>
                <a:cs typeface="Gotham Bold"/>
                <a:sym typeface="Gotham Bold"/>
              </a:defRPr>
            </a:lvl1pPr>
          </a:lstStyle>
          <a:p>
            <a:endParaRPr lang="en-GB" sz="4000" b="1" dirty="0" smtClean="0">
              <a:solidFill>
                <a:schemeClr val="accent2">
                  <a:lumMod val="50000"/>
                </a:schemeClr>
              </a:solidFill>
            </a:endParaRPr>
          </a:p>
          <a:p>
            <a:endParaRPr lang="en-GB" sz="4000" b="1" dirty="0" smtClean="0">
              <a:solidFill>
                <a:schemeClr val="accent2">
                  <a:lumMod val="50000"/>
                </a:schemeClr>
              </a:solidFill>
            </a:endParaRPr>
          </a:p>
          <a:p>
            <a:r>
              <a:rPr lang="en-GB" sz="4000" b="1" dirty="0" smtClean="0">
                <a:solidFill>
                  <a:schemeClr val="accent2">
                    <a:lumMod val="50000"/>
                  </a:schemeClr>
                </a:solidFill>
              </a:rPr>
              <a:t>Please </a:t>
            </a:r>
            <a:r>
              <a:rPr lang="en-GB" sz="4000" b="1" dirty="0">
                <a:solidFill>
                  <a:schemeClr val="accent2">
                    <a:lumMod val="50000"/>
                  </a:schemeClr>
                </a:solidFill>
              </a:rPr>
              <a:t>join us as we journey with our vibrant and optimistic partners in Christ during Lent 2017 and support them in</a:t>
            </a:r>
          </a:p>
          <a:p>
            <a:endParaRPr lang="en-GB" sz="1000" b="1" dirty="0">
              <a:solidFill>
                <a:schemeClr val="accent2">
                  <a:lumMod val="50000"/>
                </a:schemeClr>
              </a:solidFill>
            </a:endParaRPr>
          </a:p>
          <a:p>
            <a:r>
              <a:rPr lang="en-GB" sz="5400" b="1" dirty="0" smtClean="0">
                <a:solidFill>
                  <a:schemeClr val="accent2">
                    <a:lumMod val="50000"/>
                  </a:schemeClr>
                </a:solidFill>
              </a:rPr>
              <a:t>			Sowing </a:t>
            </a:r>
            <a:r>
              <a:rPr lang="en-GB" sz="5400" b="1" dirty="0">
                <a:solidFill>
                  <a:schemeClr val="accent2">
                    <a:lumMod val="50000"/>
                  </a:schemeClr>
                </a:solidFill>
              </a:rPr>
              <a:t>Seeds for </a:t>
            </a:r>
            <a:r>
              <a:rPr lang="en-GB" sz="5400" b="1" dirty="0" smtClean="0">
                <a:solidFill>
                  <a:schemeClr val="accent2">
                    <a:lumMod val="50000"/>
                  </a:schemeClr>
                </a:solidFill>
              </a:rPr>
              <a:t>		Tomorrow</a:t>
            </a:r>
            <a:endParaRPr lang="en-GB" sz="5400" b="1" dirty="0">
              <a:solidFill>
                <a:schemeClr val="accent2">
                  <a:lumMod val="50000"/>
                </a:schemeClr>
              </a:solidFill>
            </a:endParaRPr>
          </a:p>
          <a:p>
            <a:endParaRPr lang="en-GB" sz="5400" b="1" dirty="0" smtClean="0">
              <a:solidFill>
                <a:schemeClr val="accent2">
                  <a:lumMod val="50000"/>
                </a:schemeClr>
              </a:solidFill>
            </a:endParaRPr>
          </a:p>
          <a:p>
            <a:endParaRPr lang="en-GB" sz="2400" b="1" dirty="0">
              <a:solidFill>
                <a:schemeClr val="accent2">
                  <a:lumMod val="50000"/>
                </a:schemeClr>
              </a:solidFill>
            </a:endParaRPr>
          </a:p>
          <a:p>
            <a:r>
              <a:rPr lang="en-US" sz="4000" dirty="0">
                <a:ea typeface="Minion Pro" charset="0"/>
                <a:cs typeface="Minion Pro" charset="0"/>
              </a:rPr>
              <a:t>For more information visit</a:t>
            </a:r>
          </a:p>
          <a:p>
            <a:r>
              <a:rPr lang="en-US" sz="4000" u="sng" dirty="0">
                <a:solidFill>
                  <a:srgbClr val="0070C0"/>
                </a:solidFill>
                <a:ea typeface="Minion Pro" charset="0"/>
                <a:cs typeface="Minion Pro" charset="0"/>
              </a:rPr>
              <a:t>www.london.anglican.org/lentappeal</a:t>
            </a:r>
            <a:r>
              <a:rPr lang="en-US" sz="4000" dirty="0">
                <a:solidFill>
                  <a:schemeClr val="accent1">
                    <a:lumMod val="75000"/>
                  </a:schemeClr>
                </a:solidFill>
                <a:ea typeface="Minion Pro" charset="0"/>
                <a:cs typeface="Minion Pro" charset="0"/>
              </a:rPr>
              <a:t> </a:t>
            </a:r>
          </a:p>
        </p:txBody>
      </p:sp>
    </p:spTree>
    <p:extLst>
      <p:ext uri="{BB962C8B-B14F-4D97-AF65-F5344CB8AC3E}">
        <p14:creationId xmlns:p14="http://schemas.microsoft.com/office/powerpoint/2010/main" val="37157308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Template_2 copy.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3" name="Rectangle 2"/>
          <p:cNvSpPr/>
          <p:nvPr/>
        </p:nvSpPr>
        <p:spPr>
          <a:xfrm>
            <a:off x="6166338" y="2827549"/>
            <a:ext cx="5121992" cy="2862322"/>
          </a:xfrm>
          <a:prstGeom prst="rect">
            <a:avLst/>
          </a:prstGeom>
        </p:spPr>
        <p:txBody>
          <a:bodyPr wrap="square">
            <a:spAutoFit/>
          </a:bodyPr>
          <a:lstStyle/>
          <a:p>
            <a:r>
              <a:rPr lang="en-GB" sz="6000" b="1" dirty="0" smtClean="0">
                <a:solidFill>
                  <a:schemeClr val="accent2">
                    <a:lumMod val="50000"/>
                  </a:schemeClr>
                </a:solidFill>
                <a:latin typeface="Gotham Bold"/>
              </a:rPr>
              <a:t>Sowing Seeds for Tomorrow</a:t>
            </a:r>
            <a:endParaRPr lang="en-GB" sz="6000" b="1" dirty="0">
              <a:solidFill>
                <a:schemeClr val="accent2">
                  <a:lumMod val="50000"/>
                </a:schemeClr>
              </a:solidFill>
              <a:latin typeface="Gotham Bold"/>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Template_2 copy.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5" name="Shape 130"/>
          <p:cNvSpPr/>
          <p:nvPr/>
        </p:nvSpPr>
        <p:spPr>
          <a:xfrm>
            <a:off x="4056184" y="3858527"/>
            <a:ext cx="7746155" cy="353709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571500" indent="-571500">
              <a:lnSpc>
                <a:spcPct val="120000"/>
              </a:lnSpc>
              <a:buSzPct val="75000"/>
              <a:buFont typeface="Wingdings" panose="05000000000000000000" pitchFamily="2" charset="2"/>
              <a:buChar char="Ø"/>
              <a:defRPr sz="3400" i="1">
                <a:latin typeface="Minion Pro"/>
                <a:ea typeface="Minion Pro"/>
                <a:cs typeface="Minion Pro"/>
                <a:sym typeface="Minion Pro"/>
              </a:defRPr>
            </a:pPr>
            <a:r>
              <a:rPr lang="en-US" sz="4000" dirty="0">
                <a:latin typeface="Gotham Bold"/>
              </a:rPr>
              <a:t>	</a:t>
            </a:r>
            <a:r>
              <a:rPr lang="en-US" sz="4000" dirty="0" smtClean="0">
                <a:latin typeface="Gotham Bold"/>
              </a:rPr>
              <a:t>	 a </a:t>
            </a:r>
            <a:r>
              <a:rPr lang="en-US" sz="4000" dirty="0">
                <a:latin typeface="Gotham Bold"/>
              </a:rPr>
              <a:t>significant project </a:t>
            </a:r>
            <a:r>
              <a:rPr lang="en-US" sz="4000" dirty="0" smtClean="0">
                <a:latin typeface="Gotham Bold"/>
              </a:rPr>
              <a:t>for an			 accredited </a:t>
            </a:r>
            <a:r>
              <a:rPr lang="en-US" sz="4000" dirty="0">
                <a:latin typeface="Gotham Bold"/>
              </a:rPr>
              <a:t>seminary </a:t>
            </a:r>
            <a:r>
              <a:rPr lang="en-US" sz="4000" dirty="0" smtClean="0">
                <a:latin typeface="Gotham Bold"/>
              </a:rPr>
              <a:t>to </a:t>
            </a:r>
            <a:r>
              <a:rPr lang="en-US" sz="4000" dirty="0">
                <a:latin typeface="Gotham Bold"/>
              </a:rPr>
              <a:t>train </a:t>
            </a:r>
            <a:r>
              <a:rPr lang="en-US" sz="4000" dirty="0" smtClean="0">
                <a:latin typeface="Gotham Bold"/>
              </a:rPr>
              <a:t>			     the next generation </a:t>
            </a:r>
            <a:r>
              <a:rPr lang="en-US" sz="4000" dirty="0">
                <a:latin typeface="Gotham Bold"/>
              </a:rPr>
              <a:t>of </a:t>
            </a:r>
            <a:r>
              <a:rPr lang="en-US" sz="4000" dirty="0" smtClean="0">
                <a:latin typeface="Gotham Bold"/>
              </a:rPr>
              <a:t>			      				church </a:t>
            </a:r>
            <a:r>
              <a:rPr lang="en-US" sz="4000" dirty="0">
                <a:latin typeface="Gotham Bold"/>
              </a:rPr>
              <a:t>leaders.</a:t>
            </a:r>
            <a:endParaRPr sz="4000" dirty="0">
              <a:latin typeface="Gotham Bold"/>
            </a:endParaRPr>
          </a:p>
        </p:txBody>
      </p:sp>
      <p:sp>
        <p:nvSpPr>
          <p:cNvPr id="3" name="Rectangle 2"/>
          <p:cNvSpPr/>
          <p:nvPr/>
        </p:nvSpPr>
        <p:spPr>
          <a:xfrm>
            <a:off x="2197375" y="2827549"/>
            <a:ext cx="8610050" cy="923330"/>
          </a:xfrm>
          <a:prstGeom prst="rect">
            <a:avLst/>
          </a:prstGeom>
        </p:spPr>
        <p:txBody>
          <a:bodyPr wrap="none">
            <a:spAutoFit/>
          </a:bodyPr>
          <a:lstStyle/>
          <a:p>
            <a:r>
              <a:rPr lang="en-GB" sz="5400" b="1" dirty="0">
                <a:solidFill>
                  <a:schemeClr val="accent2">
                    <a:lumMod val="50000"/>
                  </a:schemeClr>
                </a:solidFill>
                <a:latin typeface="Gotham Bold"/>
              </a:rPr>
              <a:t>The Diocese of </a:t>
            </a:r>
            <a:r>
              <a:rPr lang="en-GB" sz="5400" b="1" dirty="0" smtClean="0">
                <a:solidFill>
                  <a:schemeClr val="accent2">
                    <a:lumMod val="50000"/>
                  </a:schemeClr>
                </a:solidFill>
                <a:latin typeface="Gotham Bold"/>
              </a:rPr>
              <a:t>Lebombo </a:t>
            </a:r>
            <a:endParaRPr lang="en-GB" sz="5400" b="1" dirty="0">
              <a:solidFill>
                <a:schemeClr val="accent2">
                  <a:lumMod val="50000"/>
                </a:schemeClr>
              </a:solidFill>
              <a:latin typeface="Gotham Bold"/>
            </a:endParaRPr>
          </a:p>
        </p:txBody>
      </p:sp>
    </p:spTree>
    <p:extLst>
      <p:ext uri="{BB962C8B-B14F-4D97-AF65-F5344CB8AC3E}">
        <p14:creationId xmlns:p14="http://schemas.microsoft.com/office/powerpoint/2010/main" val="15125675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9" name="Shape 126"/>
          <p:cNvSpPr/>
          <p:nvPr/>
        </p:nvSpPr>
        <p:spPr>
          <a:xfrm>
            <a:off x="1304947" y="1733759"/>
            <a:ext cx="3795911" cy="9335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100">
                <a:latin typeface="Gotham Bold"/>
                <a:ea typeface="Gotham Bold"/>
                <a:cs typeface="Gotham Bold"/>
                <a:sym typeface="Gotham Bold"/>
              </a:defRPr>
            </a:lvl1pPr>
          </a:lstStyle>
          <a:p>
            <a:pPr algn="l"/>
            <a:r>
              <a:rPr lang="en-GB" sz="5400" dirty="0" smtClean="0"/>
              <a:t>Background</a:t>
            </a:r>
            <a:endParaRPr sz="5400" dirty="0"/>
          </a:p>
        </p:txBody>
      </p:sp>
      <p:sp>
        <p:nvSpPr>
          <p:cNvPr id="5" name="TextBox 4"/>
          <p:cNvSpPr txBox="1"/>
          <p:nvPr/>
        </p:nvSpPr>
        <p:spPr>
          <a:xfrm>
            <a:off x="1642378" y="2822907"/>
            <a:ext cx="10656388"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en-US" sz="4000" dirty="0" smtClean="0">
                <a:latin typeface="Gotham Bold"/>
                <a:ea typeface="Minion Pro" charset="0"/>
                <a:cs typeface="Minion Pro" charset="0"/>
              </a:rPr>
              <a:t>Seminary is c</a:t>
            </a:r>
            <a:r>
              <a:rPr kumimoji="0" lang="en-US" sz="4000" b="0" i="0" u="none" strike="noStrike" cap="none" spc="0" normalizeH="0" dirty="0" smtClean="0">
                <a:ln>
                  <a:noFill/>
                </a:ln>
                <a:solidFill>
                  <a:srgbClr val="000000"/>
                </a:solidFill>
                <a:effectLst/>
                <a:uFillTx/>
                <a:latin typeface="Gotham Bold"/>
                <a:ea typeface="Minion Pro" charset="0"/>
                <a:cs typeface="Minion Pro" charset="0"/>
                <a:sym typeface="Helvetica Light"/>
              </a:rPr>
              <a:t>urrently at main Diocesan centre in Maputo </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4000" dirty="0">
              <a:latin typeface="Gotham Bold"/>
              <a:ea typeface="Minion Pro" charset="0"/>
              <a:cs typeface="Minion Pro" charset="0"/>
            </a:endParaRPr>
          </a:p>
          <a:p>
            <a:pPr marL="571500" indent="-571500" algn="l">
              <a:buFont typeface="Wingdings" panose="05000000000000000000" pitchFamily="2" charset="2"/>
              <a:buChar char="Ø"/>
            </a:pPr>
            <a:r>
              <a:rPr lang="en-US" sz="4000" dirty="0" smtClean="0">
                <a:latin typeface="Gotham Bold"/>
                <a:ea typeface="Minion Pro" charset="0"/>
                <a:cs typeface="Minion Pro" charset="0"/>
              </a:rPr>
              <a:t>Shared </a:t>
            </a:r>
            <a:r>
              <a:rPr lang="en-US" sz="4000" dirty="0">
                <a:latin typeface="Gotham Bold"/>
                <a:ea typeface="Minion Pro" charset="0"/>
                <a:cs typeface="Minion Pro" charset="0"/>
              </a:rPr>
              <a:t>with the local parish and all Diocesan administrative </a:t>
            </a:r>
            <a:r>
              <a:rPr lang="en-US" sz="4000" dirty="0" smtClean="0">
                <a:latin typeface="Gotham Bold"/>
                <a:ea typeface="Minion Pro" charset="0"/>
                <a:cs typeface="Minion Pro" charset="0"/>
              </a:rPr>
              <a:t>staff</a:t>
            </a:r>
          </a:p>
          <a:p>
            <a:pPr marL="571500" indent="-571500" algn="l">
              <a:buFont typeface="Wingdings" panose="05000000000000000000" pitchFamily="2" charset="2"/>
              <a:buChar char="Ø"/>
            </a:pPr>
            <a:endParaRPr kumimoji="0" lang="en-US" sz="4000" b="0" i="0" u="none" strike="noStrike" cap="none" spc="0" normalizeH="0" dirty="0">
              <a:ln>
                <a:noFill/>
              </a:ln>
              <a:solidFill>
                <a:srgbClr val="000000"/>
              </a:solidFill>
              <a:effectLst/>
              <a:uFillTx/>
              <a:latin typeface="Gotham Bold"/>
              <a:ea typeface="Minion Pro" charset="0"/>
              <a:cs typeface="Minion Pro" charset="0"/>
              <a:sym typeface="Helvetica Light"/>
            </a:endParaRPr>
          </a:p>
          <a:p>
            <a:pPr lvl="1" indent="0"/>
            <a:r>
              <a:rPr lang="en-US" sz="4000" dirty="0" smtClean="0">
                <a:latin typeface="Gotham Bold"/>
                <a:ea typeface="Minion Pro" charset="0"/>
                <a:cs typeface="Minion Pro" charset="0"/>
              </a:rPr>
              <a:t>BUT</a:t>
            </a:r>
            <a:endParaRPr kumimoji="0" lang="en-US" sz="4000" b="0" i="0" u="none" strike="noStrike" cap="none" spc="0" normalizeH="0" dirty="0" smtClean="0">
              <a:ln>
                <a:noFill/>
              </a:ln>
              <a:solidFill>
                <a:srgbClr val="000000"/>
              </a:solidFill>
              <a:effectLst/>
              <a:uFillTx/>
              <a:latin typeface="Gotham Bold"/>
              <a:ea typeface="Minion Pro" charset="0"/>
              <a:cs typeface="Minion Pro" charset="0"/>
              <a:sym typeface="Helvetica Light"/>
            </a:endParaRPr>
          </a:p>
          <a:p>
            <a:pPr marR="0" algn="l" defTabSz="584200" rtl="0" fontAlgn="auto" latinLnBrk="0" hangingPunct="0">
              <a:lnSpc>
                <a:spcPct val="100000"/>
              </a:lnSpc>
              <a:spcBef>
                <a:spcPts val="0"/>
              </a:spcBef>
              <a:spcAft>
                <a:spcPts val="0"/>
              </a:spcAft>
              <a:buClrTx/>
              <a:buSzTx/>
              <a:tabLst/>
            </a:pPr>
            <a:endParaRPr lang="en-US" sz="4000" dirty="0">
              <a:latin typeface="Gotham Bold"/>
              <a:ea typeface="Minion Pro" charset="0"/>
              <a:cs typeface="Minion Pro" charset="0"/>
            </a:endParaRPr>
          </a:p>
          <a:p>
            <a:pPr marR="0" algn="l" defTabSz="584200" rtl="0" fontAlgn="auto" latinLnBrk="0" hangingPunct="0">
              <a:lnSpc>
                <a:spcPct val="100000"/>
              </a:lnSpc>
              <a:spcBef>
                <a:spcPts val="0"/>
              </a:spcBef>
              <a:spcAft>
                <a:spcPts val="0"/>
              </a:spcAft>
              <a:buClrTx/>
              <a:buSzTx/>
              <a:tabLst/>
            </a:pPr>
            <a:endParaRPr kumimoji="0" lang="en-US" sz="2000" b="0" i="0" u="none" strike="noStrike" cap="none" spc="0" normalizeH="0" dirty="0" smtClean="0">
              <a:ln>
                <a:noFill/>
              </a:ln>
              <a:solidFill>
                <a:srgbClr val="000000"/>
              </a:solidFill>
              <a:effectLst/>
              <a:uFillTx/>
              <a:latin typeface="Gotham Bold"/>
              <a:ea typeface="Minion Pro" charset="0"/>
              <a:cs typeface="Minion Pro" charset="0"/>
              <a:sym typeface="Helvetica Light"/>
            </a:endParaRPr>
          </a:p>
        </p:txBody>
      </p:sp>
    </p:spTree>
    <p:extLst>
      <p:ext uri="{BB962C8B-B14F-4D97-AF65-F5344CB8AC3E}">
        <p14:creationId xmlns:p14="http://schemas.microsoft.com/office/powerpoint/2010/main" val="197912181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2" name="Picture 1"/>
          <p:cNvPicPr>
            <a:picLocks noChangeAspect="1"/>
          </p:cNvPicPr>
          <p:nvPr/>
        </p:nvPicPr>
        <p:blipFill>
          <a:blip r:embed="rId4"/>
          <a:stretch>
            <a:fillRect/>
          </a:stretch>
        </p:blipFill>
        <p:spPr>
          <a:xfrm>
            <a:off x="1103812" y="2427548"/>
            <a:ext cx="5441792" cy="3081831"/>
          </a:xfrm>
          <a:prstGeom prst="rect">
            <a:avLst/>
          </a:prstGeom>
        </p:spPr>
      </p:pic>
      <p:pic>
        <p:nvPicPr>
          <p:cNvPr id="4" name="Picture 3"/>
          <p:cNvPicPr>
            <a:picLocks noChangeAspect="1"/>
          </p:cNvPicPr>
          <p:nvPr/>
        </p:nvPicPr>
        <p:blipFill>
          <a:blip r:embed="rId5"/>
          <a:stretch>
            <a:fillRect/>
          </a:stretch>
        </p:blipFill>
        <p:spPr>
          <a:xfrm>
            <a:off x="1103812" y="5811758"/>
            <a:ext cx="5441792" cy="3038564"/>
          </a:xfrm>
          <a:prstGeom prst="rect">
            <a:avLst/>
          </a:prstGeom>
        </p:spPr>
      </p:pic>
      <p:pic>
        <p:nvPicPr>
          <p:cNvPr id="5" name="Picture 4"/>
          <p:cNvPicPr>
            <a:picLocks noChangeAspect="1"/>
          </p:cNvPicPr>
          <p:nvPr/>
        </p:nvPicPr>
        <p:blipFill>
          <a:blip r:embed="rId6"/>
          <a:stretch>
            <a:fillRect/>
          </a:stretch>
        </p:blipFill>
        <p:spPr>
          <a:xfrm>
            <a:off x="6877134" y="5811758"/>
            <a:ext cx="5073566" cy="3038564"/>
          </a:xfrm>
          <a:prstGeom prst="rect">
            <a:avLst/>
          </a:prstGeom>
        </p:spPr>
      </p:pic>
      <p:sp>
        <p:nvSpPr>
          <p:cNvPr id="8" name="TextBox 7"/>
          <p:cNvSpPr txBox="1"/>
          <p:nvPr/>
        </p:nvSpPr>
        <p:spPr>
          <a:xfrm>
            <a:off x="6877134" y="2983581"/>
            <a:ext cx="5172891"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en-US" sz="4000" b="0" i="0" u="none" strike="noStrike" cap="none" spc="0" normalizeH="0" dirty="0" smtClean="0">
                <a:ln>
                  <a:noFill/>
                </a:ln>
                <a:solidFill>
                  <a:srgbClr val="000000"/>
                </a:solidFill>
                <a:effectLst/>
                <a:uFillTx/>
                <a:latin typeface="Gotham Bold"/>
                <a:ea typeface="Minion Pro" charset="0"/>
                <a:cs typeface="Minion Pro" charset="0"/>
                <a:sym typeface="Helvetica Light"/>
              </a:rPr>
              <a:t>It’s in need of repair </a:t>
            </a:r>
            <a:r>
              <a:rPr kumimoji="0" lang="en-US" sz="4000" b="0" i="0" u="none" strike="noStrike" cap="none" spc="0" normalizeH="0" smtClean="0">
                <a:ln>
                  <a:noFill/>
                </a:ln>
                <a:solidFill>
                  <a:srgbClr val="000000"/>
                </a:solidFill>
                <a:effectLst/>
                <a:uFillTx/>
                <a:latin typeface="Gotham Bold"/>
                <a:ea typeface="Minion Pro" charset="0"/>
                <a:cs typeface="Minion Pro" charset="0"/>
                <a:sym typeface="Helvetica Light"/>
              </a:rPr>
              <a:t>and restoration! </a:t>
            </a:r>
            <a:endParaRPr kumimoji="0" lang="en-US" sz="4000" b="0" i="0" u="none" strike="noStrike" cap="none" spc="0" normalizeH="0" baseline="0" dirty="0">
              <a:ln>
                <a:noFill/>
              </a:ln>
              <a:solidFill>
                <a:srgbClr val="000000"/>
              </a:solidFill>
              <a:effectLst/>
              <a:uFillTx/>
              <a:latin typeface="Gotham Bold"/>
              <a:ea typeface="Minion Pro" charset="0"/>
              <a:cs typeface="Minion Pro" charset="0"/>
              <a:sym typeface="Helvetica Light"/>
            </a:endParaRPr>
          </a:p>
        </p:txBody>
      </p:sp>
    </p:spTree>
    <p:extLst>
      <p:ext uri="{BB962C8B-B14F-4D97-AF65-F5344CB8AC3E}">
        <p14:creationId xmlns:p14="http://schemas.microsoft.com/office/powerpoint/2010/main" val="35604160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9" name="Shape 126"/>
          <p:cNvSpPr/>
          <p:nvPr/>
        </p:nvSpPr>
        <p:spPr>
          <a:xfrm>
            <a:off x="1332412" y="1757205"/>
            <a:ext cx="2911053" cy="9335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100">
                <a:latin typeface="Gotham Bold"/>
                <a:ea typeface="Gotham Bold"/>
                <a:cs typeface="Gotham Bold"/>
                <a:sym typeface="Gotham Bold"/>
              </a:defRPr>
            </a:lvl1pPr>
          </a:lstStyle>
          <a:p>
            <a:pPr algn="l"/>
            <a:r>
              <a:rPr lang="en-GB" sz="5400" dirty="0" smtClean="0"/>
              <a:t>Currently</a:t>
            </a:r>
            <a:endParaRPr sz="5400" dirty="0"/>
          </a:p>
        </p:txBody>
      </p:sp>
      <p:sp>
        <p:nvSpPr>
          <p:cNvPr id="5" name="TextBox 4"/>
          <p:cNvSpPr txBox="1"/>
          <p:nvPr/>
        </p:nvSpPr>
        <p:spPr>
          <a:xfrm>
            <a:off x="1332412" y="2818161"/>
            <a:ext cx="10656388"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endParaRPr kumimoji="0" lang="en-US" sz="2000" b="0" i="0" u="none" strike="noStrike" cap="none" spc="0" normalizeH="0" dirty="0" smtClean="0">
              <a:ln>
                <a:noFill/>
              </a:ln>
              <a:solidFill>
                <a:srgbClr val="000000"/>
              </a:solidFill>
              <a:effectLst/>
              <a:uFillTx/>
              <a:latin typeface="Gotham Bold"/>
              <a:ea typeface="Minion Pro" charset="0"/>
              <a:cs typeface="Minion Pro"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4000" b="0" i="0" u="none" strike="noStrike" cap="none" spc="0" normalizeH="0" dirty="0" smtClean="0">
                <a:ln>
                  <a:noFill/>
                </a:ln>
                <a:solidFill>
                  <a:srgbClr val="000000"/>
                </a:solidFill>
                <a:effectLst/>
                <a:uFillTx/>
                <a:latin typeface="Gotham Bold"/>
                <a:ea typeface="Minion Pro" charset="0"/>
                <a:cs typeface="Minion Pro" charset="0"/>
                <a:sym typeface="Helvetica Light"/>
              </a:rPr>
              <a:t>14 students studying </a:t>
            </a:r>
            <a:r>
              <a:rPr lang="en-US" sz="4000" dirty="0" smtClean="0">
                <a:latin typeface="Gotham Bold"/>
                <a:ea typeface="Minion Pro" charset="0"/>
                <a:cs typeface="Minion Pro" charset="0"/>
              </a:rPr>
              <a:t>- </a:t>
            </a:r>
            <a:r>
              <a:rPr kumimoji="0" lang="en-US" sz="4000" b="0" i="0" u="none" strike="noStrike" cap="none" spc="0" normalizeH="0" dirty="0" smtClean="0">
                <a:ln>
                  <a:noFill/>
                </a:ln>
                <a:solidFill>
                  <a:srgbClr val="000000"/>
                </a:solidFill>
                <a:effectLst/>
                <a:uFillTx/>
                <a:latin typeface="Gotham Bold"/>
                <a:ea typeface="Minion Pro" charset="0"/>
                <a:cs typeface="Minion Pro" charset="0"/>
                <a:sym typeface="Helvetica Light"/>
              </a:rPr>
              <a:t>including </a:t>
            </a:r>
            <a:r>
              <a:rPr kumimoji="0" lang="en-US" sz="4000" b="0" i="0" u="none" strike="noStrike" cap="none" spc="0" normalizeH="0" dirty="0" smtClean="0">
                <a:ln>
                  <a:noFill/>
                </a:ln>
                <a:solidFill>
                  <a:srgbClr val="000000"/>
                </a:solidFill>
                <a:effectLst/>
                <a:uFillTx/>
                <a:latin typeface="Gotham Bold"/>
                <a:ea typeface="Minion Pro" charset="0"/>
                <a:cs typeface="Minion Pro" charset="0"/>
                <a:sym typeface="Helvetica Light"/>
              </a:rPr>
              <a:t>two </a:t>
            </a:r>
            <a:r>
              <a:rPr kumimoji="0" lang="en-US" sz="4000" b="0" i="0" u="none" strike="noStrike" cap="none" spc="0" normalizeH="0" dirty="0" smtClean="0">
                <a:ln>
                  <a:noFill/>
                </a:ln>
                <a:solidFill>
                  <a:srgbClr val="000000"/>
                </a:solidFill>
                <a:effectLst/>
                <a:uFillTx/>
                <a:latin typeface="Gotham Bold"/>
                <a:ea typeface="Minion Pro" charset="0"/>
                <a:cs typeface="Minion Pro" charset="0"/>
                <a:sym typeface="Helvetica Light"/>
              </a:rPr>
              <a:t>women</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en-US" sz="2000" b="0" i="0" u="none" strike="noStrike" cap="none" spc="0" normalizeH="0" dirty="0" smtClean="0">
              <a:ln>
                <a:noFill/>
              </a:ln>
              <a:solidFill>
                <a:srgbClr val="000000"/>
              </a:solidFill>
              <a:effectLst/>
              <a:uFillTx/>
              <a:latin typeface="Gotham Bold"/>
              <a:ea typeface="Minion Pro" charset="0"/>
              <a:cs typeface="Minion Pro" charset="0"/>
              <a:sym typeface="Helvetica Light"/>
            </a:endParaRP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4000" b="0" i="0" u="none" strike="noStrike" cap="none" spc="0" normalizeH="0" baseline="0" dirty="0" smtClean="0">
                <a:ln>
                  <a:noFill/>
                </a:ln>
                <a:solidFill>
                  <a:srgbClr val="000000"/>
                </a:solidFill>
                <a:effectLst/>
                <a:uFillTx/>
                <a:latin typeface="Gotham Bold"/>
                <a:ea typeface="Minion Pro" charset="0"/>
                <a:cs typeface="Minion Pro" charset="0"/>
                <a:sym typeface="Helvetica Light"/>
              </a:rPr>
              <a:t>8 teachers, all volunteers</a:t>
            </a:r>
            <a:r>
              <a:rPr lang="en-US" sz="4000" dirty="0" smtClean="0">
                <a:latin typeface="Gotham Bold"/>
                <a:ea typeface="Minion Pro" charset="0"/>
                <a:cs typeface="Minion Pro" charset="0"/>
              </a:rPr>
              <a:t>, including </a:t>
            </a:r>
            <a:r>
              <a:rPr lang="en-US" sz="4000" dirty="0" smtClean="0">
                <a:latin typeface="Gotham Bold"/>
                <a:ea typeface="Minion Pro" charset="0"/>
                <a:cs typeface="Minion Pro" charset="0"/>
              </a:rPr>
              <a:t>two </a:t>
            </a:r>
            <a:r>
              <a:rPr lang="en-US" sz="4000" dirty="0" smtClean="0">
                <a:latin typeface="Gotham Bold"/>
                <a:ea typeface="Minion Pro" charset="0"/>
                <a:cs typeface="Minion Pro" charset="0"/>
              </a:rPr>
              <a:t>Bishops and </a:t>
            </a:r>
            <a:r>
              <a:rPr lang="en-US" sz="4000" dirty="0" smtClean="0">
                <a:latin typeface="Gotham Bold"/>
                <a:ea typeface="Minion Pro" charset="0"/>
                <a:cs typeface="Minion Pro" charset="0"/>
              </a:rPr>
              <a:t>four </a:t>
            </a:r>
            <a:r>
              <a:rPr lang="en-US" sz="4000" dirty="0" smtClean="0">
                <a:latin typeface="Gotham Bold"/>
                <a:ea typeface="Minion Pro" charset="0"/>
                <a:cs typeface="Minion Pro" charset="0"/>
              </a:rPr>
              <a:t>priests</a:t>
            </a: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000" dirty="0" smtClean="0">
              <a:latin typeface="Gotham Bold"/>
              <a:ea typeface="Minion Pro" charset="0"/>
              <a:cs typeface="Minion Pro" charset="0"/>
            </a:endParaRPr>
          </a:p>
          <a:p>
            <a:pPr marL="571500" marR="0" indent="-571500" algn="l"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en-US" sz="4000" dirty="0">
                <a:latin typeface="Gotham Bold"/>
                <a:ea typeface="Minion Pro" charset="0"/>
                <a:cs typeface="Minion Pro" charset="0"/>
              </a:rPr>
              <a:t>A</a:t>
            </a:r>
            <a:r>
              <a:rPr kumimoji="0" lang="en-US" sz="4000" b="0" i="0" u="none" strike="noStrike" cap="none" spc="0" normalizeH="0" dirty="0" smtClean="0">
                <a:ln>
                  <a:noFill/>
                </a:ln>
                <a:solidFill>
                  <a:srgbClr val="000000"/>
                </a:solidFill>
                <a:effectLst/>
                <a:uFillTx/>
                <a:latin typeface="Gotham Bold"/>
                <a:ea typeface="Minion Pro" charset="0"/>
                <a:cs typeface="Minion Pro" charset="0"/>
                <a:sym typeface="Helvetica Light"/>
              </a:rPr>
              <a:t>ble to offer a certificate in theology</a:t>
            </a:r>
            <a:endParaRPr kumimoji="0" lang="en-US" sz="4000" b="0" i="0" u="none" strike="noStrike" cap="none" spc="0" normalizeH="0" baseline="0" dirty="0">
              <a:ln>
                <a:noFill/>
              </a:ln>
              <a:solidFill>
                <a:srgbClr val="000000"/>
              </a:solidFill>
              <a:effectLst/>
              <a:uFillTx/>
              <a:latin typeface="Gotham Bold"/>
              <a:ea typeface="Minion Pro" charset="0"/>
              <a:cs typeface="Minion Pro" charset="0"/>
              <a:sym typeface="Helvetica Light"/>
            </a:endParaRPr>
          </a:p>
        </p:txBody>
      </p:sp>
    </p:spTree>
    <p:extLst>
      <p:ext uri="{BB962C8B-B14F-4D97-AF65-F5344CB8AC3E}">
        <p14:creationId xmlns:p14="http://schemas.microsoft.com/office/powerpoint/2010/main" val="75962335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120921"/>
            <a:ext cx="13004800" cy="9753600"/>
          </a:xfrm>
          <a:prstGeom prst="rect">
            <a:avLst/>
          </a:prstGeom>
          <a:ln w="12700">
            <a:miter lim="400000"/>
          </a:ln>
        </p:spPr>
      </p:pic>
      <p:sp>
        <p:nvSpPr>
          <p:cNvPr id="9" name="Shape 126"/>
          <p:cNvSpPr/>
          <p:nvPr/>
        </p:nvSpPr>
        <p:spPr>
          <a:xfrm>
            <a:off x="1332412" y="1875064"/>
            <a:ext cx="1987724" cy="9335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100">
                <a:latin typeface="Gotham Bold"/>
                <a:ea typeface="Gotham Bold"/>
                <a:cs typeface="Gotham Bold"/>
                <a:sym typeface="Gotham Bold"/>
              </a:defRPr>
            </a:lvl1pPr>
          </a:lstStyle>
          <a:p>
            <a:pPr algn="l"/>
            <a:r>
              <a:rPr lang="en-GB" sz="5400" dirty="0" smtClean="0"/>
              <a:t>Vision</a:t>
            </a:r>
            <a:endParaRPr sz="5400" dirty="0"/>
          </a:p>
        </p:txBody>
      </p:sp>
      <p:sp>
        <p:nvSpPr>
          <p:cNvPr id="5" name="TextBox 4"/>
          <p:cNvSpPr txBox="1"/>
          <p:nvPr/>
        </p:nvSpPr>
        <p:spPr>
          <a:xfrm>
            <a:off x="933575" y="3392897"/>
            <a:ext cx="10656388"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Wingdings" panose="05000000000000000000" pitchFamily="2" charset="2"/>
              <a:buChar char="Ø"/>
            </a:pPr>
            <a:r>
              <a:rPr lang="en-GB" sz="4000" dirty="0" smtClean="0">
                <a:latin typeface="Gotham Bold"/>
                <a:ea typeface="Minion Pro" charset="0"/>
                <a:cs typeface="Minion Pro" charset="0"/>
              </a:rPr>
              <a:t>Main </a:t>
            </a:r>
            <a:r>
              <a:rPr lang="en-GB" sz="4000" dirty="0">
                <a:latin typeface="Gotham Bold"/>
                <a:ea typeface="Minion Pro" charset="0"/>
                <a:cs typeface="Minion Pro" charset="0"/>
              </a:rPr>
              <a:t>centre for clergy training for </a:t>
            </a:r>
            <a:r>
              <a:rPr lang="en-GB" sz="4000" dirty="0" smtClean="0">
                <a:latin typeface="Gotham Bold"/>
                <a:ea typeface="Minion Pro" charset="0"/>
                <a:cs typeface="Minion Pro" charset="0"/>
              </a:rPr>
              <a:t>Lusophone Africa </a:t>
            </a:r>
          </a:p>
          <a:p>
            <a:pPr marL="457200" indent="-457200" algn="l">
              <a:buFont typeface="Wingdings" panose="05000000000000000000" pitchFamily="2" charset="2"/>
              <a:buChar char="Ø"/>
            </a:pPr>
            <a:endParaRPr lang="en-GB" sz="2000" dirty="0">
              <a:latin typeface="Gotham Bold"/>
              <a:ea typeface="Minion Pro" charset="0"/>
              <a:cs typeface="Minion Pro" charset="0"/>
            </a:endParaRPr>
          </a:p>
          <a:p>
            <a:pPr marL="457200" indent="-457200" algn="l">
              <a:buFont typeface="Wingdings" panose="05000000000000000000" pitchFamily="2" charset="2"/>
              <a:buChar char="Ø"/>
            </a:pPr>
            <a:r>
              <a:rPr lang="en-GB" sz="4000" dirty="0">
                <a:latin typeface="Gotham Bold"/>
                <a:ea typeface="Minion Pro" charset="0"/>
                <a:cs typeface="Minion Pro" charset="0"/>
              </a:rPr>
              <a:t>Separate site for all students to reside</a:t>
            </a:r>
          </a:p>
          <a:p>
            <a:pPr marL="457200" indent="-457200" algn="l">
              <a:buFont typeface="Wingdings" panose="05000000000000000000" pitchFamily="2" charset="2"/>
              <a:buChar char="Ø"/>
            </a:pPr>
            <a:endParaRPr lang="en-GB" sz="2000" dirty="0">
              <a:latin typeface="Gotham Bold"/>
              <a:ea typeface="Minion Pro" charset="0"/>
              <a:cs typeface="Minion Pro" charset="0"/>
            </a:endParaRPr>
          </a:p>
          <a:p>
            <a:pPr marL="457200" indent="-457200" algn="l">
              <a:buFont typeface="Wingdings" panose="05000000000000000000" pitchFamily="2" charset="2"/>
              <a:buChar char="Ø"/>
            </a:pPr>
            <a:r>
              <a:rPr lang="en-GB" sz="4000" dirty="0">
                <a:latin typeface="Gotham Bold"/>
                <a:ea typeface="Minion Pro" charset="0"/>
                <a:cs typeface="Minion Pro" charset="0"/>
              </a:rPr>
              <a:t>Improved facilities that promote education and </a:t>
            </a:r>
            <a:r>
              <a:rPr lang="en-GB" sz="4000" dirty="0" smtClean="0">
                <a:latin typeface="Gotham Bold"/>
                <a:ea typeface="Minion Pro" charset="0"/>
                <a:cs typeface="Minion Pro" charset="0"/>
              </a:rPr>
              <a:t>learning</a:t>
            </a:r>
          </a:p>
          <a:p>
            <a:pPr marL="457200" marR="0" indent="-457200" algn="l" defTabSz="584200" rtl="0" fontAlgn="auto" latinLnBrk="0" hangingPunct="0">
              <a:lnSpc>
                <a:spcPct val="200000"/>
              </a:lnSpc>
              <a:spcBef>
                <a:spcPts val="0"/>
              </a:spcBef>
              <a:spcAft>
                <a:spcPts val="0"/>
              </a:spcAft>
              <a:buClrTx/>
              <a:buSzTx/>
              <a:buFont typeface="Wingdings" panose="05000000000000000000" pitchFamily="2" charset="2"/>
              <a:buChar char="Ø"/>
              <a:tabLst/>
            </a:pPr>
            <a:r>
              <a:rPr lang="en-GB" sz="4000" dirty="0" smtClean="0">
                <a:latin typeface="Gotham Bold"/>
                <a:ea typeface="Minion Pro" charset="0"/>
                <a:cs typeface="Minion Pro" charset="0"/>
              </a:rPr>
              <a:t>Upgrade from the certificate to a diploma</a:t>
            </a:r>
          </a:p>
          <a:p>
            <a:pPr marL="457200" marR="0" indent="-457200" algn="l" defTabSz="584200" rtl="0" fontAlgn="auto" latinLnBrk="0" hangingPunct="0">
              <a:lnSpc>
                <a:spcPct val="200000"/>
              </a:lnSpc>
              <a:spcBef>
                <a:spcPts val="0"/>
              </a:spcBef>
              <a:spcAft>
                <a:spcPts val="0"/>
              </a:spcAft>
              <a:buClrTx/>
              <a:buSzTx/>
              <a:buFont typeface="Wingdings" panose="05000000000000000000" pitchFamily="2" charset="2"/>
              <a:buChar char="Ø"/>
              <a:tabLst/>
            </a:pPr>
            <a:endParaRPr lang="en-GB" sz="2000" dirty="0" smtClean="0">
              <a:latin typeface="Gotham Bold"/>
              <a:ea typeface="Minion Pro" charset="0"/>
              <a:cs typeface="Minion Pro" charset="0"/>
            </a:endParaRPr>
          </a:p>
          <a:p>
            <a:pPr marL="457200" indent="-457200" algn="l">
              <a:buFont typeface="Wingdings" panose="05000000000000000000" pitchFamily="2" charset="2"/>
              <a:buChar char="Ø"/>
            </a:pPr>
            <a:endParaRPr kumimoji="0" lang="en-GB" sz="2000" b="0" i="0" u="none" strike="noStrike" cap="none" spc="0" normalizeH="0" dirty="0" smtClean="0">
              <a:ln>
                <a:noFill/>
              </a:ln>
              <a:solidFill>
                <a:srgbClr val="000000"/>
              </a:solidFill>
              <a:effectLst/>
              <a:uFillTx/>
              <a:latin typeface="Gotham Bold"/>
              <a:ea typeface="Minion Pro" charset="0"/>
              <a:cs typeface="Minion Pro" charset="0"/>
              <a:sym typeface="Helvetica Light"/>
            </a:endParaRPr>
          </a:p>
        </p:txBody>
      </p:sp>
    </p:spTree>
    <p:extLst>
      <p:ext uri="{BB962C8B-B14F-4D97-AF65-F5344CB8AC3E}">
        <p14:creationId xmlns:p14="http://schemas.microsoft.com/office/powerpoint/2010/main" val="140354694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9" name="Shape 126"/>
          <p:cNvSpPr/>
          <p:nvPr/>
        </p:nvSpPr>
        <p:spPr>
          <a:xfrm>
            <a:off x="1332412" y="1875064"/>
            <a:ext cx="3098911" cy="9335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100">
                <a:latin typeface="Gotham Bold"/>
                <a:ea typeface="Gotham Bold"/>
                <a:cs typeface="Gotham Bold"/>
                <a:sym typeface="Gotham Bold"/>
              </a:defRPr>
            </a:lvl1pPr>
          </a:lstStyle>
          <a:p>
            <a:pPr algn="l"/>
            <a:r>
              <a:rPr lang="en-GB" sz="5400" dirty="0" smtClean="0"/>
              <a:t>Progress</a:t>
            </a:r>
            <a:endParaRPr sz="5400" dirty="0"/>
          </a:p>
        </p:txBody>
      </p:sp>
      <p:sp>
        <p:nvSpPr>
          <p:cNvPr id="2" name="Rectangle 1"/>
          <p:cNvSpPr/>
          <p:nvPr/>
        </p:nvSpPr>
        <p:spPr>
          <a:xfrm>
            <a:off x="1332412" y="3291750"/>
            <a:ext cx="10343773" cy="2554545"/>
          </a:xfrm>
          <a:prstGeom prst="rect">
            <a:avLst/>
          </a:prstGeom>
        </p:spPr>
        <p:txBody>
          <a:bodyPr wrap="square">
            <a:spAutoFit/>
          </a:bodyPr>
          <a:lstStyle/>
          <a:p>
            <a:pPr marL="571500" indent="-571500" algn="l">
              <a:buFont typeface="Wingdings" panose="05000000000000000000" pitchFamily="2" charset="2"/>
              <a:buChar char="Ø"/>
            </a:pPr>
            <a:r>
              <a:rPr lang="en-GB" sz="4000" dirty="0">
                <a:latin typeface="Gotham Bold"/>
                <a:ea typeface="Minion Pro" charset="0"/>
                <a:cs typeface="Minion Pro" charset="0"/>
              </a:rPr>
              <a:t>S</a:t>
            </a:r>
            <a:r>
              <a:rPr lang="en-GB" sz="4000" dirty="0" smtClean="0">
                <a:latin typeface="Gotham Bold"/>
                <a:ea typeface="Minion Pro" charset="0"/>
                <a:cs typeface="Minion Pro" charset="0"/>
              </a:rPr>
              <a:t>yllabus </a:t>
            </a:r>
            <a:r>
              <a:rPr lang="en-GB" sz="4000" dirty="0">
                <a:latin typeface="Gotham Bold"/>
                <a:ea typeface="Minion Pro" charset="0"/>
                <a:cs typeface="Minion Pro" charset="0"/>
              </a:rPr>
              <a:t>checked </a:t>
            </a:r>
            <a:r>
              <a:rPr lang="en-GB" sz="4000" dirty="0" smtClean="0">
                <a:latin typeface="Gotham Bold"/>
                <a:ea typeface="Minion Pro" charset="0"/>
                <a:cs typeface="Minion Pro" charset="0"/>
              </a:rPr>
              <a:t>to become diploma course</a:t>
            </a:r>
          </a:p>
          <a:p>
            <a:pPr algn="l"/>
            <a:endParaRPr lang="en-GB" sz="4000" dirty="0" smtClean="0">
              <a:latin typeface="Gotham Bold"/>
              <a:ea typeface="Minion Pro" charset="0"/>
              <a:cs typeface="Minion Pro" charset="0"/>
            </a:endParaRPr>
          </a:p>
          <a:p>
            <a:pPr marL="571500" indent="-571500" algn="l">
              <a:buFont typeface="Wingdings" panose="05000000000000000000" pitchFamily="2" charset="2"/>
              <a:buChar char="Ø"/>
            </a:pPr>
            <a:r>
              <a:rPr lang="en-GB" sz="4000" dirty="0" smtClean="0">
                <a:latin typeface="Gotham Bold"/>
                <a:ea typeface="Minion Pro" charset="0"/>
                <a:cs typeface="Minion Pro" charset="0"/>
              </a:rPr>
              <a:t>Land has been found ……….</a:t>
            </a:r>
            <a:endParaRPr lang="en-GB" sz="4000" dirty="0">
              <a:latin typeface="Gotham Bold"/>
              <a:ea typeface="Minion Pro" charset="0"/>
              <a:cs typeface="Minion Pro" charset="0"/>
            </a:endParaRPr>
          </a:p>
        </p:txBody>
      </p:sp>
    </p:spTree>
    <p:extLst>
      <p:ext uri="{BB962C8B-B14F-4D97-AF65-F5344CB8AC3E}">
        <p14:creationId xmlns:p14="http://schemas.microsoft.com/office/powerpoint/2010/main" val="70017617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Template_2.png"/>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44756" y="2785359"/>
            <a:ext cx="4353220" cy="5804293"/>
          </a:xfrm>
          <a:prstGeom prst="rect">
            <a:avLst/>
          </a:prstGeom>
          <a:ln>
            <a:solidFill>
              <a:schemeClr val="tx2"/>
            </a:solidFill>
          </a:ln>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00364" y="6184889"/>
            <a:ext cx="3968103" cy="2404763"/>
          </a:xfrm>
          <a:prstGeom prst="rect">
            <a:avLst/>
          </a:prstGeom>
          <a:ln>
            <a:solidFill>
              <a:schemeClr val="tx2"/>
            </a:solidFill>
          </a:ln>
        </p:spPr>
      </p:pic>
      <p:sp>
        <p:nvSpPr>
          <p:cNvPr id="9" name="Shape 126"/>
          <p:cNvSpPr/>
          <p:nvPr/>
        </p:nvSpPr>
        <p:spPr>
          <a:xfrm>
            <a:off x="1463040" y="1143544"/>
            <a:ext cx="3911327" cy="9335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100">
                <a:latin typeface="Gotham Bold"/>
                <a:ea typeface="Gotham Bold"/>
                <a:cs typeface="Gotham Bold"/>
                <a:sym typeface="Gotham Bold"/>
              </a:defRPr>
            </a:lvl1pPr>
          </a:lstStyle>
          <a:p>
            <a:pPr algn="l"/>
            <a:r>
              <a:rPr lang="en-GB" sz="5400" dirty="0" smtClean="0"/>
              <a:t>And blessed</a:t>
            </a:r>
            <a:endParaRPr sz="5400" dirty="0"/>
          </a:p>
        </p:txBody>
      </p:sp>
      <p:grpSp>
        <p:nvGrpSpPr>
          <p:cNvPr id="13" name="Group 12"/>
          <p:cNvGrpSpPr/>
          <p:nvPr/>
        </p:nvGrpSpPr>
        <p:grpSpPr>
          <a:xfrm>
            <a:off x="2100365" y="2222501"/>
            <a:ext cx="3968103" cy="3761150"/>
            <a:chOff x="-6275928" y="2054049"/>
            <a:chExt cx="5600700" cy="5308600"/>
          </a:xfrm>
        </p:grpSpPr>
        <p:pic>
          <p:nvPicPr>
            <p:cNvPr id="6" name="Picture 5"/>
            <p:cNvPicPr>
              <a:picLocks noChangeAspect="1"/>
            </p:cNvPicPr>
            <p:nvPr/>
          </p:nvPicPr>
          <p:blipFill>
            <a:blip r:embed="rId6"/>
            <a:stretch>
              <a:fillRect/>
            </a:stretch>
          </p:blipFill>
          <p:spPr>
            <a:xfrm>
              <a:off x="-6275928" y="2054049"/>
              <a:ext cx="5600700" cy="5308600"/>
            </a:xfrm>
            <a:prstGeom prst="rect">
              <a:avLst/>
            </a:prstGeom>
            <a:ln>
              <a:solidFill>
                <a:schemeClr val="tx2"/>
              </a:solidFill>
            </a:ln>
          </p:spPr>
        </p:pic>
        <p:sp>
          <p:nvSpPr>
            <p:cNvPr id="8" name="Oval 7"/>
            <p:cNvSpPr/>
            <p:nvPr/>
          </p:nvSpPr>
          <p:spPr>
            <a:xfrm>
              <a:off x="-3144644" y="4348975"/>
              <a:ext cx="167268" cy="178419"/>
            </a:xfrm>
            <a:prstGeom prst="ellipse">
              <a:avLst/>
            </a:prstGeom>
            <a:solidFill>
              <a:schemeClr val="accent5"/>
            </a:solidFill>
            <a:ln w="12700" cap="flat">
              <a:solidFill>
                <a:schemeClr val="tx2"/>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TextBox 13"/>
            <p:cNvSpPr txBox="1"/>
            <p:nvPr/>
          </p:nvSpPr>
          <p:spPr>
            <a:xfrm>
              <a:off x="-2756790" y="4009642"/>
              <a:ext cx="189814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smtClean="0">
                  <a:ln>
                    <a:noFill/>
                  </a:ln>
                  <a:solidFill>
                    <a:srgbClr val="000000"/>
                  </a:solidFill>
                  <a:effectLst/>
                  <a:uFillTx/>
                  <a:latin typeface="Minion Pro" charset="0"/>
                  <a:ea typeface="Minion Pro" charset="0"/>
                  <a:cs typeface="Minion Pro" charset="0"/>
                  <a:sym typeface="Helvetica Light"/>
                </a:rPr>
                <a:t>Approved</a:t>
              </a:r>
              <a:r>
                <a:rPr kumimoji="0" lang="en-US" sz="2400" b="0" i="0" u="none" strike="noStrike" cap="none" spc="0" normalizeH="0" smtClean="0">
                  <a:ln>
                    <a:noFill/>
                  </a:ln>
                  <a:solidFill>
                    <a:srgbClr val="000000"/>
                  </a:solidFill>
                  <a:effectLst/>
                  <a:uFillTx/>
                  <a:latin typeface="Minion Pro" charset="0"/>
                  <a:ea typeface="Minion Pro" charset="0"/>
                  <a:cs typeface="Minion Pro" charset="0"/>
                  <a:sym typeface="Helvetica Light"/>
                </a:rPr>
                <a:t> s</a:t>
              </a:r>
              <a:r>
                <a:rPr kumimoji="0" lang="en-US" sz="2400" b="0" i="0" u="none" strike="noStrike" cap="none" spc="0" normalizeH="0" baseline="0" smtClean="0">
                  <a:ln>
                    <a:noFill/>
                  </a:ln>
                  <a:solidFill>
                    <a:srgbClr val="000000"/>
                  </a:solidFill>
                  <a:effectLst/>
                  <a:uFillTx/>
                  <a:latin typeface="Minion Pro" charset="0"/>
                  <a:ea typeface="Minion Pro" charset="0"/>
                  <a:cs typeface="Minion Pro" charset="0"/>
                  <a:sym typeface="Helvetica Light"/>
                </a:rPr>
                <a:t>ite </a:t>
              </a:r>
              <a:r>
                <a:rPr kumimoji="0" lang="en-US" sz="2400" b="0" i="0" u="none" strike="noStrike" cap="none" spc="0" normalizeH="0" baseline="0" dirty="0" smtClean="0">
                  <a:ln>
                    <a:noFill/>
                  </a:ln>
                  <a:solidFill>
                    <a:srgbClr val="000000"/>
                  </a:solidFill>
                  <a:effectLst/>
                  <a:uFillTx/>
                  <a:latin typeface="Minion Pro" charset="0"/>
                  <a:ea typeface="Minion Pro" charset="0"/>
                  <a:cs typeface="Minion Pro" charset="0"/>
                  <a:sym typeface="Helvetica Light"/>
                </a:rPr>
                <a:t>at</a:t>
              </a:r>
              <a:r>
                <a:rPr kumimoji="0" lang="en-US" sz="2400" b="0" i="0" u="none" strike="noStrike" cap="none" spc="0" normalizeH="0" dirty="0" smtClean="0">
                  <a:ln>
                    <a:noFill/>
                  </a:ln>
                  <a:solidFill>
                    <a:srgbClr val="000000"/>
                  </a:solidFill>
                  <a:effectLst/>
                  <a:uFillTx/>
                  <a:latin typeface="Minion Pro" charset="0"/>
                  <a:ea typeface="Minion Pro" charset="0"/>
                  <a:cs typeface="Minion Pro" charset="0"/>
                  <a:sym typeface="Helvetica Light"/>
                </a:rPr>
                <a:t> </a:t>
              </a:r>
              <a:r>
                <a:rPr kumimoji="0" lang="en-US" sz="2400" b="0" i="0" u="none" strike="noStrike" cap="none" spc="0" normalizeH="0" dirty="0" err="1" smtClean="0">
                  <a:ln>
                    <a:noFill/>
                  </a:ln>
                  <a:solidFill>
                    <a:srgbClr val="000000"/>
                  </a:solidFill>
                  <a:effectLst/>
                  <a:uFillTx/>
                  <a:latin typeface="Minion Pro" charset="0"/>
                  <a:ea typeface="Minion Pro" charset="0"/>
                  <a:cs typeface="Minion Pro" charset="0"/>
                  <a:sym typeface="Helvetica Light"/>
                </a:rPr>
                <a:t>Majuva</a:t>
              </a:r>
              <a:endParaRPr kumimoji="0" lang="en-US" sz="2400" b="0" i="0" u="none" strike="noStrike" cap="none" spc="0" normalizeH="0" baseline="0" dirty="0">
                <a:ln>
                  <a:noFill/>
                </a:ln>
                <a:solidFill>
                  <a:srgbClr val="000000"/>
                </a:solidFill>
                <a:effectLst/>
                <a:uFillTx/>
                <a:latin typeface="Minion Pro" charset="0"/>
                <a:ea typeface="Minion Pro" charset="0"/>
                <a:cs typeface="Minion Pro" charset="0"/>
                <a:sym typeface="Helvetica Light"/>
              </a:endParaRPr>
            </a:p>
          </p:txBody>
        </p:sp>
        <p:cxnSp>
          <p:nvCxnSpPr>
            <p:cNvPr id="11" name="Straight Connector 10"/>
            <p:cNvCxnSpPr/>
            <p:nvPr/>
          </p:nvCxnSpPr>
          <p:spPr>
            <a:xfrm flipV="1">
              <a:off x="-2977376" y="4348975"/>
              <a:ext cx="187072" cy="44604"/>
            </a:xfrm>
            <a:prstGeom prst="line">
              <a:avLst/>
            </a:prstGeom>
            <a:noFill/>
            <a:ln w="254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4020</TotalTime>
  <Words>770</Words>
  <Application>Microsoft Office PowerPoint</Application>
  <PresentationFormat>Custom</PresentationFormat>
  <Paragraphs>133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Ward</dc:creator>
  <cp:lastModifiedBy>Paul Peterken</cp:lastModifiedBy>
  <cp:revision>50</cp:revision>
  <cp:lastPrinted>2017-02-09T17:19:25Z</cp:lastPrinted>
  <dcterms:modified xsi:type="dcterms:W3CDTF">2017-03-01T11:05:59Z</dcterms:modified>
</cp:coreProperties>
</file>