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69" r:id="rId3"/>
    <p:sldId id="285" r:id="rId4"/>
    <p:sldId id="273" r:id="rId5"/>
    <p:sldId id="265" r:id="rId6"/>
    <p:sldId id="275" r:id="rId7"/>
    <p:sldId id="274" r:id="rId8"/>
    <p:sldId id="276" r:id="rId9"/>
    <p:sldId id="277" r:id="rId10"/>
    <p:sldId id="278" r:id="rId11"/>
    <p:sldId id="279" r:id="rId12"/>
    <p:sldId id="284" r:id="rId13"/>
    <p:sldId id="262" r:id="rId14"/>
    <p:sldId id="280" r:id="rId15"/>
    <p:sldId id="281" r:id="rId16"/>
  </p:sldIdLst>
  <p:sldSz cx="13004800" cy="97536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2801" autoAdjust="0"/>
  </p:normalViewPr>
  <p:slideViewPr>
    <p:cSldViewPr snapToGrid="0" snapToObjects="1">
      <p:cViewPr>
        <p:scale>
          <a:sx n="65" d="100"/>
          <a:sy n="65" d="100"/>
        </p:scale>
        <p:origin x="-114" y="-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16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560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Lent Appeal 2017</a:t>
            </a:r>
          </a:p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On behalf of ALMA London and our Diocesan Partners in Angola and Mozambique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46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400" u="sng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Muassite’s</a:t>
            </a:r>
            <a:r>
              <a:rPr lang="en-GB" sz="2400" u="sng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journey</a:t>
            </a:r>
            <a:endParaRPr lang="en-GB" sz="18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Modes of travel include:</a:t>
            </a:r>
            <a:endParaRPr lang="en-GB" sz="20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		Several hours of walking</a:t>
            </a:r>
            <a:endParaRPr lang="en-GB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		Usually in the early hours of the morning carrying her luggage </a:t>
            </a:r>
            <a:endParaRPr lang="en-GB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		Leaving her children asleep in bed.</a:t>
            </a:r>
            <a:endParaRPr lang="en-GB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</a:p>
          <a:p>
            <a:pPr lvl="0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Two long distance bus journeys.</a:t>
            </a:r>
            <a:endParaRPr lang="en-GB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lang="en-US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Muassite</a:t>
            </a:r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has managed to buy a ticket on the previous day, she’ll have a seat,</a:t>
            </a:r>
            <a:endParaRPr lang="en-GB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If not, she’ll travel standing up. </a:t>
            </a:r>
            <a:endParaRPr lang="en-GB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Sometimes - maybe on 50% of the journeys - the bus breaks down. Because the road is so bad, the bus company sends the most beat-up buses, so that the new ones aren’t damaged.</a:t>
            </a:r>
            <a:endParaRPr lang="en-GB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en-GB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en-GB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Up to 12 hours squashed in on cramped minibuses.</a:t>
            </a:r>
            <a:endParaRPr lang="en-GB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Four people fill the seats designed to hold three</a:t>
            </a:r>
            <a:endParaRPr lang="en-GB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ALL luggage is carried on the passengers’ laps or by their feet.</a:t>
            </a:r>
            <a:endParaRPr lang="en-GB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07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Muassite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is often away from home for 10 days at a time and returns exhausted.  </a:t>
            </a:r>
          </a:p>
          <a:p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new training hub in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Nampula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would save her all this.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2696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non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Rebecca Vander </a:t>
            </a:r>
            <a:r>
              <a:rPr lang="en-GB" sz="2200" u="none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Meulen</a:t>
            </a:r>
            <a:r>
              <a:rPr lang="en-GB" sz="2200" u="non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Director of Mission comments:</a:t>
            </a:r>
          </a:p>
          <a:p>
            <a:r>
              <a:rPr lang="en-US" sz="2200" i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“Our brainstorming and story-telling work goes well whether we are under a mango tree, or on a boat, or sitting around a table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r>
              <a:rPr lang="en-GB" sz="2200" i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en-US" sz="2200" i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 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684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i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GB" sz="2200" i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r>
              <a:rPr lang="en-US" sz="2200" i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but it’s much easier to track budgets and define indicators and write reports where there are tables and chairs and electricity.”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955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non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Please support the 2017 Lent Appeal 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on behalf of ALMA and our Diocesan Partners in Angola and Mozambique.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5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sng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Diocese of </a:t>
            </a:r>
            <a:r>
              <a:rPr lang="en-GB" sz="2200" u="sng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Niassa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Is building a church training hub with accommodation in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Nampula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for the huge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Lurio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region.</a:t>
            </a:r>
          </a:p>
        </p:txBody>
      </p:sp>
    </p:spTree>
    <p:extLst>
      <p:ext uri="{BB962C8B-B14F-4D97-AF65-F5344CB8AC3E}">
        <p14:creationId xmlns:p14="http://schemas.microsoft.com/office/powerpoint/2010/main" val="69220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non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It will be used for training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locally ordained priests,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lay leaders,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Mothers’ Union and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community development fieldworkers and teams. 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318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Construction on the meeting rooms has already begun using local funds.</a:t>
            </a:r>
          </a:p>
        </p:txBody>
      </p:sp>
    </p:spTree>
    <p:extLst>
      <p:ext uri="{BB962C8B-B14F-4D97-AF65-F5344CB8AC3E}">
        <p14:creationId xmlns:p14="http://schemas.microsoft.com/office/powerpoint/2010/main" val="61543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Diocese are now seeking support to upgrade the centre to include the following: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Improved water supply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Protection wall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Female dormitory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Male dormitory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89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non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strategic location</a:t>
            </a:r>
          </a:p>
          <a:p>
            <a:r>
              <a:rPr lang="en-GB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Lurio</a:t>
            </a:r>
            <a:r>
              <a:rPr lang="en-GB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– one of the six Archdeaconries within the Diocese of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Niassa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is: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Home for 9 million people and 20,000 Anglicans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Currently an episcopal area with plans for it to become a missionary diocese by 2017 with an administrative and spiritual centre in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Nampula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GB" sz="220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/>
            <a:endParaRPr lang="en-GB" sz="2400" b="1" dirty="0" smtClean="0">
              <a:latin typeface="Minion Pro" charset="0"/>
              <a:ea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2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sng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Nampula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Is the principal town in Northern  Mozambique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Has easy connections to the Diocese of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Lebombo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and the two Episcopal Areas of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Niassa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Zambezia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within the Diocese of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Niassa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Direct flights to Johannesburg, Harare, Dar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es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Salaam, Nairobi and more recently to Antananarivo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All wayfarers from mainland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Niassa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Northern region of Pemba and Maputo in the south change their buses in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Nampula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58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sng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multi-use space 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Which will provide: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For Clergy training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guest house for mission workers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meeting point for Diocesan staff and volunteers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66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sng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Muassite’s</a:t>
            </a:r>
            <a:r>
              <a:rPr lang="en-GB" sz="2200" u="sng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journey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Muassite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the new church training hub will be a life changer. She lives in Cabo Delgado, but her role as mission work co-ordinator means s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he regularly meets with her counterparts from other parts of the diocese to discuss strategy and consider diocesan-wide planning. 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Without an office in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Lurio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that region is rarely the meeting spot and 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she has to travel many miles to meet with colleagues.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When she travels to a four-day meeting in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Lichinga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there will be three days of travel to get there. 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Minion Pro" charset="0"/>
              <a:ea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6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6" y="1831"/>
            <a:ext cx="13004800" cy="9753600"/>
          </a:xfrm>
          <a:prstGeom prst="rect">
            <a:avLst/>
          </a:prstGeom>
        </p:spPr>
      </p:pic>
      <p:sp>
        <p:nvSpPr>
          <p:cNvPr id="120" name="Shape 120"/>
          <p:cNvSpPr/>
          <p:nvPr/>
        </p:nvSpPr>
        <p:spPr>
          <a:xfrm>
            <a:off x="2927480" y="2450424"/>
            <a:ext cx="751006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E3D0A5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GB" dirty="0" smtClean="0"/>
              <a:t>Lent Appeal 2017</a:t>
            </a:r>
            <a:endParaRPr dirty="0"/>
          </a:p>
        </p:txBody>
      </p:sp>
      <p:sp>
        <p:nvSpPr>
          <p:cNvPr id="121" name="Shape 121"/>
          <p:cNvSpPr/>
          <p:nvPr/>
        </p:nvSpPr>
        <p:spPr>
          <a:xfrm>
            <a:off x="2927480" y="4390109"/>
            <a:ext cx="7449155" cy="394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i="1">
                <a:solidFill>
                  <a:srgbClr val="E3D0A5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GB" b="1" dirty="0"/>
              <a:t>On behalf of ALMA </a:t>
            </a:r>
          </a:p>
          <a:p>
            <a:r>
              <a:rPr lang="en-GB" b="1" dirty="0"/>
              <a:t>and our Diocesan Partners </a:t>
            </a:r>
          </a:p>
          <a:p>
            <a:r>
              <a:rPr lang="en-GB" b="1" dirty="0"/>
              <a:t>in Angola and </a:t>
            </a:r>
            <a:r>
              <a:rPr lang="en-GB" b="1" dirty="0" smtClean="0"/>
              <a:t>Mozambique</a:t>
            </a:r>
          </a:p>
          <a:p>
            <a:endParaRPr lang="en-GB" b="1" dirty="0"/>
          </a:p>
          <a:p>
            <a:r>
              <a:rPr lang="en-GB" b="1" dirty="0" smtClean="0"/>
              <a:t>The Diocese of </a:t>
            </a:r>
            <a:r>
              <a:rPr lang="en-GB" b="1" dirty="0" err="1" smtClean="0"/>
              <a:t>Niassa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8668273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emplate_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362" y="2783352"/>
            <a:ext cx="2745510" cy="4118263"/>
          </a:xfrm>
          <a:prstGeom prst="roundRect">
            <a:avLst/>
          </a:prstGeom>
        </p:spPr>
      </p:pic>
      <p:sp>
        <p:nvSpPr>
          <p:cNvPr id="5" name="Shape 126"/>
          <p:cNvSpPr/>
          <p:nvPr/>
        </p:nvSpPr>
        <p:spPr>
          <a:xfrm>
            <a:off x="1474457" y="1376234"/>
            <a:ext cx="658888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r>
              <a:rPr lang="en-GB" sz="5400" b="1" dirty="0" err="1" smtClean="0"/>
              <a:t>Muassite’s</a:t>
            </a:r>
            <a:r>
              <a:rPr lang="en-GB" sz="5400" b="1" dirty="0" smtClean="0"/>
              <a:t> journey</a:t>
            </a:r>
            <a:endParaRPr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4457" y="2065288"/>
            <a:ext cx="5854598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GB" sz="4000" dirty="0" smtClean="0">
              <a:latin typeface="Gotham Bold"/>
            </a:endParaRPr>
          </a:p>
          <a:p>
            <a:r>
              <a:rPr lang="en-GB" sz="4000" dirty="0" smtClean="0">
                <a:latin typeface="Gotham Bold"/>
              </a:rPr>
              <a:t>For </a:t>
            </a:r>
            <a:r>
              <a:rPr lang="en-GB" sz="4000" dirty="0" err="1" smtClean="0">
                <a:latin typeface="Gotham Bold"/>
              </a:rPr>
              <a:t>Muassite</a:t>
            </a:r>
            <a:r>
              <a:rPr lang="en-GB" sz="4000" dirty="0" smtClean="0">
                <a:latin typeface="Gotham Bold"/>
              </a:rPr>
              <a:t>, the new church training hub will be a life changer. </a:t>
            </a:r>
            <a:r>
              <a:rPr lang="en-GB" sz="4000" dirty="0">
                <a:latin typeface="Gotham Bold"/>
              </a:rPr>
              <a:t>She lives in Cabo Delgado, </a:t>
            </a:r>
            <a:r>
              <a:rPr lang="en-GB" sz="4000" dirty="0" smtClean="0">
                <a:latin typeface="Gotham Bold"/>
              </a:rPr>
              <a:t>but her role as mission work co-ordinator means she has to travel many miles to meet with colleagues</a:t>
            </a:r>
            <a:endParaRPr lang="en-GB" sz="4000" dirty="0"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6464955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emplate_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26"/>
          <p:cNvSpPr/>
          <p:nvPr/>
        </p:nvSpPr>
        <p:spPr>
          <a:xfrm>
            <a:off x="1263233" y="1168415"/>
            <a:ext cx="680011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r>
              <a:rPr lang="en-GB" sz="5400" b="1" dirty="0" err="1" smtClean="0"/>
              <a:t>Muassite’s</a:t>
            </a:r>
            <a:r>
              <a:rPr lang="en-GB" sz="5400" b="1" dirty="0" smtClean="0"/>
              <a:t> journey</a:t>
            </a:r>
            <a:endParaRPr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432893" y="2482363"/>
            <a:ext cx="827848" cy="10566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7932" y="2441879"/>
            <a:ext cx="213347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 charset="0"/>
                <a:ea typeface="Minion Pro" charset="0"/>
                <a:cs typeface="Minion Pro" charset="0"/>
                <a:sym typeface="Helvetica Light"/>
              </a:rPr>
              <a:t>Several hours of walking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nion Pro" charset="0"/>
                <a:ea typeface="Minion Pro" charset="0"/>
                <a:cs typeface="Minion Pro" charset="0"/>
                <a:sym typeface="Helvetica Light"/>
              </a:rPr>
              <a:t> with luggage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nion Pro" charset="0"/>
              <a:ea typeface="Minion Pro" charset="0"/>
              <a:cs typeface="Minion Pro" charset="0"/>
              <a:sym typeface="Helvetica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74" y="4342793"/>
            <a:ext cx="1335495" cy="1129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7932" y="4342793"/>
            <a:ext cx="164194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Minion Pro" charset="0"/>
                <a:ea typeface="Minion Pro" charset="0"/>
                <a:cs typeface="Minion Pro" charset="0"/>
              </a:rPr>
              <a:t>2 long distance buses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nion Pro" charset="0"/>
              <a:ea typeface="Minion Pro" charset="0"/>
              <a:cs typeface="Minion Pro" charset="0"/>
              <a:sym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401" y="6556489"/>
            <a:ext cx="1771531" cy="1056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6625" y="6528862"/>
            <a:ext cx="191608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Minion Pro" charset="0"/>
                <a:ea typeface="Minion Pro" charset="0"/>
                <a:cs typeface="Minion Pro" charset="0"/>
              </a:rPr>
              <a:t>12 hours on cramped minibuses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nion Pro" charset="0"/>
              <a:ea typeface="Minion Pro" charset="0"/>
              <a:cs typeface="Minion Pro" charset="0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4557" y="7077950"/>
            <a:ext cx="56388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Gotham Bold"/>
                <a:ea typeface="Minion Pro" charset="0"/>
                <a:cs typeface="Minion Pro" charset="0"/>
              </a:rPr>
              <a:t>= 3 days of travel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Bold"/>
              <a:ea typeface="Minion Pro" charset="0"/>
              <a:cs typeface="Minion Pro" charset="0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2400" y="2933718"/>
            <a:ext cx="4835833" cy="3433865"/>
          </a:xfrm>
          <a:prstGeom prst="rect">
            <a:avLst/>
          </a:prstGeom>
          <a:ln w="3175"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1967234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emplate_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242" y="2589389"/>
            <a:ext cx="2523630" cy="3785443"/>
          </a:xfrm>
          <a:prstGeom prst="roundRect">
            <a:avLst/>
          </a:prstGeom>
        </p:spPr>
      </p:pic>
      <p:sp>
        <p:nvSpPr>
          <p:cNvPr id="5" name="Shape 126"/>
          <p:cNvSpPr/>
          <p:nvPr/>
        </p:nvSpPr>
        <p:spPr>
          <a:xfrm>
            <a:off x="1474457" y="1376234"/>
            <a:ext cx="658888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r>
              <a:rPr lang="en-GB" sz="5400" b="1" dirty="0" err="1" smtClean="0"/>
              <a:t>Muassite’s</a:t>
            </a:r>
            <a:r>
              <a:rPr lang="en-GB" sz="5400" b="1" dirty="0" smtClean="0"/>
              <a:t> journey</a:t>
            </a:r>
            <a:endParaRPr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31737" y="3206917"/>
            <a:ext cx="5874328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4000" dirty="0" err="1" smtClean="0">
                <a:latin typeface="Gotham Bold"/>
              </a:rPr>
              <a:t>Muassite</a:t>
            </a:r>
            <a:r>
              <a:rPr lang="en-GB" sz="4000" dirty="0" smtClean="0">
                <a:latin typeface="Gotham Bold"/>
              </a:rPr>
              <a:t> </a:t>
            </a:r>
            <a:r>
              <a:rPr lang="en-GB" sz="4000" dirty="0">
                <a:latin typeface="Gotham Bold"/>
              </a:rPr>
              <a:t>is often away from home for 10 days at a time and returns exhausted.  </a:t>
            </a:r>
            <a:endParaRPr lang="en-GB" sz="4000" dirty="0" smtClean="0">
              <a:latin typeface="Gotham Bold"/>
            </a:endParaRPr>
          </a:p>
          <a:p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74436" y="7191806"/>
            <a:ext cx="11055927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000" b="1" dirty="0" smtClean="0">
                <a:latin typeface="Gotham Bold"/>
              </a:rPr>
              <a:t>A </a:t>
            </a:r>
            <a:r>
              <a:rPr lang="en-US" sz="4000" b="1" dirty="0">
                <a:latin typeface="Gotham Bold"/>
              </a:rPr>
              <a:t>new training hub in </a:t>
            </a:r>
            <a:r>
              <a:rPr lang="en-US" sz="4000" b="1" dirty="0" err="1">
                <a:latin typeface="Gotham Bold"/>
              </a:rPr>
              <a:t>Nampula</a:t>
            </a:r>
            <a:r>
              <a:rPr lang="en-US" sz="4000" b="1" dirty="0">
                <a:latin typeface="Gotham Bold"/>
              </a:rPr>
              <a:t> would save her all </a:t>
            </a:r>
            <a:r>
              <a:rPr lang="en-US" sz="4000" b="1" dirty="0" smtClean="0">
                <a:latin typeface="Gotham Bold"/>
              </a:rPr>
              <a:t>this travel.</a:t>
            </a:r>
            <a:endParaRPr lang="en-GB" sz="4000" b="1" dirty="0"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426510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emplate_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24"/>
          <p:cNvSpPr/>
          <p:nvPr/>
        </p:nvSpPr>
        <p:spPr>
          <a:xfrm>
            <a:off x="1226127" y="3242147"/>
            <a:ext cx="10453255" cy="426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3400" i="1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US" dirty="0"/>
              <a:t>“Our brainstorming and story-telling work goes well whether we are under a mango tree, or on a boat, or sitting around a </a:t>
            </a:r>
            <a:r>
              <a:rPr lang="en-US" dirty="0" smtClean="0"/>
              <a:t>table</a:t>
            </a:r>
            <a:r>
              <a:rPr lang="mr-IN" dirty="0" smtClean="0"/>
              <a:t>…</a:t>
            </a:r>
            <a:r>
              <a:rPr lang="en-GB" dirty="0" smtClean="0"/>
              <a:t>”</a:t>
            </a:r>
            <a:r>
              <a:rPr lang="en-US" dirty="0"/>
              <a:t>  </a:t>
            </a:r>
            <a:endParaRPr dirty="0"/>
          </a:p>
        </p:txBody>
      </p:sp>
      <p:sp>
        <p:nvSpPr>
          <p:cNvPr id="5" name="Shape 126"/>
          <p:cNvSpPr/>
          <p:nvPr/>
        </p:nvSpPr>
        <p:spPr>
          <a:xfrm>
            <a:off x="886691" y="1308168"/>
            <a:ext cx="7716981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r>
              <a:rPr lang="en-GB" sz="5400" dirty="0" smtClean="0"/>
              <a:t>Rebecca Vander </a:t>
            </a:r>
            <a:r>
              <a:rPr lang="en-GB" sz="5400" dirty="0" err="1" smtClean="0"/>
              <a:t>Meulen</a:t>
            </a:r>
            <a:endParaRPr lang="en-GB" sz="5400" dirty="0" smtClean="0"/>
          </a:p>
          <a:p>
            <a:pPr algn="l"/>
            <a:r>
              <a:rPr lang="en-GB" sz="4400" dirty="0" smtClean="0"/>
              <a:t>Director of Mission</a:t>
            </a:r>
            <a:endParaRPr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122" y="4983747"/>
            <a:ext cx="8570768" cy="36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71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emplate_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29"/>
          <p:cNvSpPr/>
          <p:nvPr/>
        </p:nvSpPr>
        <p:spPr>
          <a:xfrm>
            <a:off x="1341225" y="3050036"/>
            <a:ext cx="5662248" cy="426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20000"/>
              </a:lnSpc>
              <a:buSzPct val="75000"/>
              <a:defRPr sz="3400" i="1">
                <a:latin typeface="Minion Pro"/>
                <a:ea typeface="Minion Pro"/>
                <a:cs typeface="Minion Pro"/>
                <a:sym typeface="Minion Pro"/>
              </a:defRPr>
            </a:pPr>
            <a:r>
              <a:rPr lang="en-US" dirty="0" smtClean="0"/>
              <a:t>“</a:t>
            </a:r>
            <a:r>
              <a:rPr lang="mr-IN" dirty="0" smtClean="0"/>
              <a:t>…</a:t>
            </a:r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it’s much easier to track budgets and define indicators and write reports where there are tables and chairs and electricity. 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3473" y="2910130"/>
            <a:ext cx="5070764" cy="51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9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emplate_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942975" y="2578735"/>
            <a:ext cx="11058526" cy="4596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Please join us as we journey with our vibrant and optimistic partners in Christ during Lent 2017 and support them in</a:t>
            </a:r>
          </a:p>
          <a:p>
            <a:endParaRPr lang="en-GB" sz="900" b="1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r>
              <a:rPr lang="en-GB" sz="48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Sowing Seeds for Tomorrow</a:t>
            </a:r>
          </a:p>
          <a:p>
            <a:endParaRPr lang="en-GB" sz="4800" b="1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r>
              <a:rPr lang="en-US" dirty="0">
                <a:latin typeface="Gotham Bold"/>
                <a:ea typeface="Minion Pro" charset="0"/>
                <a:cs typeface="Minion Pro" charset="0"/>
              </a:rPr>
              <a:t>For more </a:t>
            </a:r>
            <a:r>
              <a:rPr lang="en-US" dirty="0" smtClean="0">
                <a:latin typeface="Gotham Bold"/>
                <a:ea typeface="Minion Pro" charset="0"/>
                <a:cs typeface="Minion Pro" charset="0"/>
              </a:rPr>
              <a:t>information </a:t>
            </a:r>
            <a:r>
              <a:rPr lang="en-US" dirty="0">
                <a:latin typeface="Gotham Bold"/>
                <a:ea typeface="Minion Pro" charset="0"/>
                <a:cs typeface="Minion Pro" charset="0"/>
              </a:rPr>
              <a:t>visit</a:t>
            </a:r>
          </a:p>
          <a:p>
            <a:r>
              <a:rPr lang="en-US" u="sng" dirty="0">
                <a:solidFill>
                  <a:srgbClr val="0070C0"/>
                </a:solidFill>
                <a:latin typeface="Gotham Bold"/>
                <a:ea typeface="Minion Pro" charset="0"/>
                <a:cs typeface="Minion Pro" charset="0"/>
              </a:rPr>
              <a:t>www.london.anglican.org/lentappeal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Bold"/>
                <a:ea typeface="Minion Pro" charset="0"/>
                <a:cs typeface="Minion Pro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6343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Template_3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39"/>
          <p:cNvSpPr/>
          <p:nvPr/>
        </p:nvSpPr>
        <p:spPr>
          <a:xfrm>
            <a:off x="6068291" y="2662677"/>
            <a:ext cx="5832764" cy="281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endParaRPr lang="en-GB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6000" b="1" dirty="0" smtClean="0">
                <a:solidFill>
                  <a:schemeClr val="tx1"/>
                </a:solidFill>
              </a:rPr>
              <a:t>Sowing Seeds for Tomorrow</a:t>
            </a:r>
            <a:endParaRPr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34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Template_3 cop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6696361" y="3668080"/>
            <a:ext cx="5805055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r>
              <a:rPr lang="en-US" sz="4000" b="1" dirty="0" smtClean="0"/>
              <a:t>is </a:t>
            </a:r>
            <a:r>
              <a:rPr lang="en-US" sz="4000" b="1" dirty="0"/>
              <a:t>building a church training hub with accommodation in </a:t>
            </a:r>
            <a:r>
              <a:rPr lang="en-US" sz="4000" b="1" dirty="0" err="1"/>
              <a:t>Nampula</a:t>
            </a:r>
            <a:r>
              <a:rPr lang="en-US" sz="4000" b="1" dirty="0"/>
              <a:t> for the huge </a:t>
            </a:r>
            <a:r>
              <a:rPr lang="en-US" sz="4000" b="1" dirty="0" err="1"/>
              <a:t>Lurio</a:t>
            </a:r>
            <a:r>
              <a:rPr lang="en-US" sz="4000" b="1" dirty="0"/>
              <a:t> </a:t>
            </a:r>
            <a:r>
              <a:rPr lang="en-US" sz="4000" b="1" dirty="0" smtClean="0"/>
              <a:t>region. </a:t>
            </a:r>
            <a:endParaRPr lang="en-US" sz="4000" b="1" dirty="0"/>
          </a:p>
        </p:txBody>
      </p:sp>
      <p:sp>
        <p:nvSpPr>
          <p:cNvPr id="4" name="Shape 139"/>
          <p:cNvSpPr/>
          <p:nvPr/>
        </p:nvSpPr>
        <p:spPr>
          <a:xfrm>
            <a:off x="689021" y="1780384"/>
            <a:ext cx="10921088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endParaRPr lang="en-GB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5600" b="1" dirty="0" smtClean="0">
                <a:solidFill>
                  <a:schemeClr val="tx1"/>
                </a:solidFill>
              </a:rPr>
              <a:t>The </a:t>
            </a:r>
            <a:r>
              <a:rPr lang="en-GB" sz="5600" b="1" dirty="0">
                <a:solidFill>
                  <a:schemeClr val="tx1"/>
                </a:solidFill>
              </a:rPr>
              <a:t>Diocese of </a:t>
            </a:r>
            <a:r>
              <a:rPr lang="en-US" sz="6000" b="1" dirty="0" err="1" smtClean="0">
                <a:solidFill>
                  <a:schemeClr val="tx1"/>
                </a:solidFill>
              </a:rPr>
              <a:t>Niassa</a:t>
            </a:r>
            <a:endParaRPr sz="5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30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Template_3 cop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6359236" y="3369865"/>
            <a:ext cx="6400799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smtClean="0"/>
              <a:t>locally </a:t>
            </a:r>
            <a:r>
              <a:rPr lang="en-US" sz="3600" dirty="0"/>
              <a:t>ordained </a:t>
            </a:r>
            <a:r>
              <a:rPr lang="en-US" sz="3600" dirty="0" smtClean="0"/>
              <a:t>priests,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smtClean="0"/>
              <a:t>lay </a:t>
            </a:r>
            <a:r>
              <a:rPr lang="en-US" sz="3600" dirty="0"/>
              <a:t>leaders, </a:t>
            </a:r>
            <a:endParaRPr lang="en-US" sz="3600" dirty="0" smtClean="0"/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smtClean="0"/>
              <a:t>Mothers</a:t>
            </a:r>
            <a:r>
              <a:rPr lang="en-US" sz="3600" dirty="0"/>
              <a:t>’ </a:t>
            </a:r>
            <a:r>
              <a:rPr lang="en-US" sz="3600" dirty="0" smtClean="0"/>
              <a:t>Union and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smtClean="0"/>
              <a:t>community </a:t>
            </a:r>
            <a:r>
              <a:rPr lang="en-US" sz="3600" dirty="0"/>
              <a:t>development </a:t>
            </a:r>
            <a:endParaRPr lang="en-US" sz="3600" dirty="0" smtClean="0"/>
          </a:p>
          <a:p>
            <a:r>
              <a:rPr lang="en-US" sz="3600" dirty="0" smtClean="0"/>
              <a:t>fieldworkers &amp; </a:t>
            </a:r>
            <a:r>
              <a:rPr lang="en-US" sz="3600" dirty="0"/>
              <a:t>teams. </a:t>
            </a:r>
          </a:p>
        </p:txBody>
      </p:sp>
      <p:sp>
        <p:nvSpPr>
          <p:cNvPr id="4" name="Shape 144"/>
          <p:cNvSpPr/>
          <p:nvPr/>
        </p:nvSpPr>
        <p:spPr>
          <a:xfrm>
            <a:off x="1593271" y="1907553"/>
            <a:ext cx="676101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r>
              <a:rPr lang="en-US" sz="4000" b="1" dirty="0" smtClean="0"/>
              <a:t>It will be used for training: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88961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emplate_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26"/>
          <p:cNvSpPr/>
          <p:nvPr/>
        </p:nvSpPr>
        <p:spPr>
          <a:xfrm>
            <a:off x="1208463" y="2441420"/>
            <a:ext cx="995830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GB" sz="4000" b="1" dirty="0">
                <a:ea typeface="Minion Pro" charset="0"/>
                <a:cs typeface="Minion Pro" charset="0"/>
              </a:rPr>
              <a:t>Construction </a:t>
            </a:r>
            <a:r>
              <a:rPr lang="en-GB" sz="4000" b="1" dirty="0" smtClean="0">
                <a:ea typeface="Minion Pro" charset="0"/>
                <a:cs typeface="Minion Pro" charset="0"/>
              </a:rPr>
              <a:t>has </a:t>
            </a:r>
            <a:r>
              <a:rPr lang="en-GB" sz="4000" b="1" dirty="0">
                <a:ea typeface="Minion Pro" charset="0"/>
                <a:cs typeface="Minion Pro" charset="0"/>
              </a:rPr>
              <a:t>already </a:t>
            </a:r>
            <a:r>
              <a:rPr lang="en-GB" sz="4000" b="1" dirty="0" smtClean="0">
                <a:ea typeface="Minion Pro" charset="0"/>
                <a:cs typeface="Minion Pro" charset="0"/>
              </a:rPr>
              <a:t>begun!</a:t>
            </a:r>
            <a:endParaRPr lang="en-GB" sz="4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590" y="3705858"/>
            <a:ext cx="9320992" cy="52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13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Template_3 cop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6386944" y="3132733"/>
            <a:ext cx="6123709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dirty="0">
                <a:ea typeface="Minion Pro" charset="0"/>
                <a:cs typeface="Minion Pro" charset="0"/>
              </a:rPr>
              <a:t>I</a:t>
            </a:r>
            <a:r>
              <a:rPr lang="en-GB" sz="4000" dirty="0" smtClean="0">
                <a:ea typeface="Minion Pro" charset="0"/>
                <a:cs typeface="Minion Pro" charset="0"/>
              </a:rPr>
              <a:t>mproved </a:t>
            </a:r>
            <a:r>
              <a:rPr lang="en-GB" sz="4000" dirty="0">
                <a:ea typeface="Minion Pro" charset="0"/>
                <a:cs typeface="Minion Pro" charset="0"/>
              </a:rPr>
              <a:t>water </a:t>
            </a:r>
            <a:r>
              <a:rPr lang="en-GB" sz="4000" dirty="0" smtClean="0">
                <a:ea typeface="Minion Pro" charset="0"/>
                <a:cs typeface="Minion Pro" charset="0"/>
              </a:rPr>
              <a:t>supply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GB" sz="2000" dirty="0">
              <a:ea typeface="Minion Pro" charset="0"/>
              <a:cs typeface="Minion Pro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dirty="0">
                <a:ea typeface="Minion Pro" charset="0"/>
                <a:cs typeface="Minion Pro" charset="0"/>
              </a:rPr>
              <a:t>Protection </a:t>
            </a:r>
            <a:r>
              <a:rPr lang="en-GB" sz="4000" dirty="0" smtClean="0">
                <a:ea typeface="Minion Pro" charset="0"/>
                <a:cs typeface="Minion Pro" charset="0"/>
              </a:rPr>
              <a:t>wall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GB" sz="2000" dirty="0">
              <a:ea typeface="Minion Pro" charset="0"/>
              <a:cs typeface="Minion Pro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dirty="0">
                <a:ea typeface="Minion Pro" charset="0"/>
                <a:cs typeface="Minion Pro" charset="0"/>
              </a:rPr>
              <a:t>Female </a:t>
            </a:r>
            <a:r>
              <a:rPr lang="en-GB" sz="4000" dirty="0" smtClean="0">
                <a:ea typeface="Minion Pro" charset="0"/>
                <a:cs typeface="Minion Pro" charset="0"/>
              </a:rPr>
              <a:t>dormitory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GB" sz="2000" dirty="0">
              <a:ea typeface="Minion Pro" charset="0"/>
              <a:cs typeface="Minion Pro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dirty="0">
                <a:ea typeface="Minion Pro" charset="0"/>
                <a:cs typeface="Minion Pro" charset="0"/>
              </a:rPr>
              <a:t>Male dormitory</a:t>
            </a:r>
          </a:p>
        </p:txBody>
      </p:sp>
      <p:sp>
        <p:nvSpPr>
          <p:cNvPr id="4" name="Shape 144"/>
          <p:cNvSpPr/>
          <p:nvPr/>
        </p:nvSpPr>
        <p:spPr>
          <a:xfrm>
            <a:off x="1593271" y="1907553"/>
            <a:ext cx="676101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r>
              <a:rPr lang="en-GB" sz="4000" b="1" dirty="0">
                <a:ea typeface="Minion Pro" charset="0"/>
                <a:cs typeface="Minion Pro" charset="0"/>
              </a:rPr>
              <a:t>Next </a:t>
            </a:r>
            <a:r>
              <a:rPr lang="en-GB" sz="4000" b="1" dirty="0" smtClean="0">
                <a:ea typeface="Minion Pro" charset="0"/>
                <a:cs typeface="Minion Pro" charset="0"/>
              </a:rPr>
              <a:t>phase</a:t>
            </a:r>
            <a:r>
              <a:rPr lang="en-US" sz="4000" b="1" dirty="0" smtClean="0"/>
              <a:t>: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24300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emplate_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993140" y="2151247"/>
            <a:ext cx="1103122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sz="4000" b="1" dirty="0" smtClean="0">
              <a:latin typeface="Gotham Bold"/>
              <a:ea typeface="Minion Pro" charset="0"/>
              <a:cs typeface="Minion Pro" charset="0"/>
            </a:endParaRPr>
          </a:p>
          <a:p>
            <a:pPr algn="l"/>
            <a:r>
              <a:rPr lang="en-GB" sz="4000" b="1" dirty="0" err="1" smtClean="0">
                <a:latin typeface="Gotham Bold"/>
                <a:ea typeface="Minion Pro" charset="0"/>
                <a:cs typeface="Minion Pro" charset="0"/>
              </a:rPr>
              <a:t>Lurio</a:t>
            </a:r>
            <a:r>
              <a:rPr lang="en-GB" sz="4000" b="1" dirty="0" smtClean="0">
                <a:latin typeface="Gotham Bold"/>
                <a:ea typeface="Minion Pro" charset="0"/>
                <a:cs typeface="Minion Pro" charset="0"/>
              </a:rPr>
              <a:t>:</a:t>
            </a:r>
          </a:p>
          <a:p>
            <a:pPr algn="l"/>
            <a:endParaRPr lang="en-GB" sz="4000" dirty="0" smtClean="0">
              <a:latin typeface="Gotham Bold"/>
              <a:ea typeface="Minion Pro" charset="0"/>
              <a:cs typeface="Minion Pro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dirty="0" smtClean="0">
                <a:latin typeface="Gotham Bold"/>
                <a:ea typeface="Minion Pro" charset="0"/>
                <a:cs typeface="Minion Pro" charset="0"/>
              </a:rPr>
              <a:t>Home </a:t>
            </a:r>
            <a:r>
              <a:rPr lang="en-GB" sz="4000" dirty="0">
                <a:latin typeface="Gotham Bold"/>
                <a:ea typeface="Minion Pro" charset="0"/>
                <a:cs typeface="Minion Pro" charset="0"/>
              </a:rPr>
              <a:t>for 9 million people </a:t>
            </a:r>
            <a:r>
              <a:rPr lang="en-GB" sz="4000" dirty="0" smtClean="0">
                <a:latin typeface="Gotham Bold"/>
                <a:ea typeface="Minion Pro" charset="0"/>
                <a:cs typeface="Minion Pro" charset="0"/>
              </a:rPr>
              <a:t>- 20,000 Anglicans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GB" sz="4000" dirty="0" smtClean="0">
              <a:latin typeface="Gotham Bold"/>
              <a:ea typeface="Minion Pro" charset="0"/>
              <a:cs typeface="Minion Pro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dirty="0" smtClean="0">
                <a:latin typeface="Gotham Bold"/>
                <a:ea typeface="Minion Pro" charset="0"/>
                <a:cs typeface="Minion Pro" charset="0"/>
              </a:rPr>
              <a:t>Currently an episcopal area </a:t>
            </a:r>
          </a:p>
          <a:p>
            <a:pPr algn="l"/>
            <a:endParaRPr lang="en-GB" sz="4000" dirty="0">
              <a:latin typeface="Gotham Bold"/>
              <a:ea typeface="Minion Pro" charset="0"/>
              <a:cs typeface="Minion Pro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dirty="0">
                <a:latin typeface="Gotham Bold"/>
                <a:ea typeface="Minion Pro" charset="0"/>
                <a:cs typeface="Minion Pro" charset="0"/>
              </a:rPr>
              <a:t>P</a:t>
            </a:r>
            <a:r>
              <a:rPr lang="en-GB" sz="4000" dirty="0" smtClean="0">
                <a:latin typeface="Gotham Bold"/>
                <a:ea typeface="Minion Pro" charset="0"/>
                <a:cs typeface="Minion Pro" charset="0"/>
              </a:rPr>
              <a:t>lanned missionary </a:t>
            </a:r>
            <a:r>
              <a:rPr lang="en-GB" sz="4000" dirty="0">
                <a:latin typeface="Gotham Bold"/>
                <a:ea typeface="Minion Pro" charset="0"/>
                <a:cs typeface="Minion Pro" charset="0"/>
              </a:rPr>
              <a:t>diocese by </a:t>
            </a:r>
            <a:r>
              <a:rPr lang="en-GB" sz="4000" dirty="0" smtClean="0">
                <a:latin typeface="Gotham Bold"/>
                <a:ea typeface="Minion Pro" charset="0"/>
                <a:cs typeface="Minion Pro" charset="0"/>
              </a:rPr>
              <a:t>2017 </a:t>
            </a:r>
          </a:p>
          <a:p>
            <a:pPr lvl="3" indent="0" algn="l"/>
            <a:r>
              <a:rPr lang="en-GB" sz="4000" dirty="0">
                <a:latin typeface="Gotham Bold"/>
                <a:ea typeface="Minion Pro" charset="0"/>
                <a:cs typeface="Minion Pro" charset="0"/>
              </a:rPr>
              <a:t>	</a:t>
            </a:r>
            <a:r>
              <a:rPr lang="en-GB" sz="4000" dirty="0" smtClean="0">
                <a:latin typeface="Gotham Bold"/>
                <a:ea typeface="Minion Pro" charset="0"/>
                <a:cs typeface="Minion Pro" charset="0"/>
              </a:rPr>
              <a:t>	</a:t>
            </a:r>
            <a:r>
              <a:rPr lang="en-GB" sz="3200" dirty="0" smtClean="0">
                <a:latin typeface="Gotham Bold"/>
                <a:ea typeface="Minion Pro" charset="0"/>
                <a:cs typeface="Minion Pro" charset="0"/>
              </a:rPr>
              <a:t>with an administrative &amp; spiritual </a:t>
            </a:r>
            <a:r>
              <a:rPr lang="en-GB" sz="3200" dirty="0">
                <a:latin typeface="Gotham Bold"/>
                <a:ea typeface="Minion Pro" charset="0"/>
                <a:cs typeface="Minion Pro" charset="0"/>
              </a:rPr>
              <a:t>centre </a:t>
            </a:r>
            <a:endParaRPr lang="en-GB" sz="3200" dirty="0" smtClean="0">
              <a:latin typeface="Gotham Bold"/>
              <a:ea typeface="Minion Pro" charset="0"/>
              <a:cs typeface="Minion Pro" charset="0"/>
            </a:endParaRPr>
          </a:p>
          <a:p>
            <a:pPr lvl="3" indent="0" algn="l"/>
            <a:r>
              <a:rPr lang="en-GB" sz="3200" dirty="0">
                <a:latin typeface="Gotham Bold"/>
                <a:ea typeface="Minion Pro" charset="0"/>
                <a:cs typeface="Minion Pro" charset="0"/>
              </a:rPr>
              <a:t>	</a:t>
            </a:r>
            <a:r>
              <a:rPr lang="en-GB" sz="3200" dirty="0" smtClean="0">
                <a:latin typeface="Gotham Bold"/>
                <a:ea typeface="Minion Pro" charset="0"/>
                <a:cs typeface="Minion Pro" charset="0"/>
              </a:rPr>
              <a:t>	in </a:t>
            </a:r>
            <a:r>
              <a:rPr lang="en-GB" sz="3200" dirty="0" err="1" smtClean="0">
                <a:latin typeface="Gotham Bold"/>
                <a:ea typeface="Minion Pro" charset="0"/>
                <a:cs typeface="Minion Pro" charset="0"/>
              </a:rPr>
              <a:t>Nampula</a:t>
            </a:r>
            <a:endParaRPr lang="en-GB" sz="3200" dirty="0" smtClean="0">
              <a:latin typeface="Gotham Bold"/>
              <a:ea typeface="Minion Pro" charset="0"/>
              <a:cs typeface="Minion Pro" charset="0"/>
            </a:endParaRPr>
          </a:p>
          <a:p>
            <a:pPr marL="457200" indent="-457200" algn="l">
              <a:buFont typeface="Arial" charset="0"/>
              <a:buChar char="•"/>
            </a:pPr>
            <a:endParaRPr lang="en-GB" sz="4000" dirty="0">
              <a:latin typeface="Gotham Bold"/>
              <a:ea typeface="Minion Pro" charset="0"/>
              <a:cs typeface="Minion Pro" charset="0"/>
            </a:endParaRPr>
          </a:p>
          <a:p>
            <a:pPr marL="457200" indent="-457200" algn="l">
              <a:buFont typeface="Arial" charset="0"/>
              <a:buChar char="•"/>
            </a:pPr>
            <a:endParaRPr lang="en-GB" sz="4000" dirty="0">
              <a:latin typeface="Gotham Bold"/>
              <a:ea typeface="Minion Pro" charset="0"/>
              <a:cs typeface="Minion Pro" charset="0"/>
            </a:endParaRPr>
          </a:p>
        </p:txBody>
      </p:sp>
      <p:sp>
        <p:nvSpPr>
          <p:cNvPr id="5" name="Shape 126"/>
          <p:cNvSpPr/>
          <p:nvPr/>
        </p:nvSpPr>
        <p:spPr>
          <a:xfrm>
            <a:off x="993140" y="1057861"/>
            <a:ext cx="652742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r>
              <a:rPr lang="en-GB" sz="5400" b="1" dirty="0" smtClean="0"/>
              <a:t>A strategic location</a:t>
            </a:r>
          </a:p>
        </p:txBody>
      </p:sp>
    </p:spTree>
    <p:extLst>
      <p:ext uri="{BB962C8B-B14F-4D97-AF65-F5344CB8AC3E}">
        <p14:creationId xmlns:p14="http://schemas.microsoft.com/office/powerpoint/2010/main" val="3006846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emplate_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993140" y="2151247"/>
            <a:ext cx="110312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endParaRPr lang="en-GB" sz="2800" dirty="0">
              <a:latin typeface="Minion Pro" charset="0"/>
              <a:ea typeface="Minion Pro" charset="0"/>
              <a:cs typeface="Minion Pro" charset="0"/>
            </a:endParaRPr>
          </a:p>
          <a:p>
            <a:pPr marL="457200" indent="-457200" algn="l">
              <a:buFont typeface="Arial" charset="0"/>
              <a:buChar char="•"/>
            </a:pPr>
            <a:endParaRPr lang="en-GB" sz="2800" dirty="0">
              <a:latin typeface="Minion Pro" charset="0"/>
              <a:ea typeface="Minion Pro" charset="0"/>
              <a:cs typeface="Minion Pro" charset="0"/>
            </a:endParaRPr>
          </a:p>
          <a:p>
            <a:pPr algn="l"/>
            <a:r>
              <a:rPr lang="en-GB" sz="4000" b="1" dirty="0" err="1" smtClean="0">
                <a:latin typeface="Minion Pro" charset="0"/>
                <a:ea typeface="Minion Pro" charset="0"/>
                <a:cs typeface="Minion Pro" charset="0"/>
              </a:rPr>
              <a:t>Nampula</a:t>
            </a:r>
            <a:endParaRPr lang="en-GB" sz="4000" b="1" dirty="0" smtClean="0">
              <a:latin typeface="Minion Pro" charset="0"/>
              <a:ea typeface="Minion Pro" charset="0"/>
              <a:cs typeface="Minion Pro" charset="0"/>
            </a:endParaRPr>
          </a:p>
          <a:p>
            <a:pPr algn="l"/>
            <a:endParaRPr lang="en-GB" sz="1600" dirty="0" smtClean="0">
              <a:latin typeface="Minion Pro" charset="0"/>
              <a:ea typeface="Minion Pro" charset="0"/>
              <a:cs typeface="Minion Pro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GB" sz="4000" dirty="0" smtClean="0">
                <a:latin typeface="Minion Pro" charset="0"/>
                <a:ea typeface="Minion Pro" charset="0"/>
                <a:cs typeface="Minion Pro" charset="0"/>
              </a:rPr>
              <a:t>The principal town </a:t>
            </a:r>
            <a:r>
              <a:rPr lang="en-GB" sz="4000" dirty="0">
                <a:latin typeface="Minion Pro" charset="0"/>
                <a:ea typeface="Minion Pro" charset="0"/>
                <a:cs typeface="Minion Pro" charset="0"/>
              </a:rPr>
              <a:t>in Northern  </a:t>
            </a:r>
            <a:r>
              <a:rPr lang="en-GB" sz="4000" dirty="0" smtClean="0">
                <a:latin typeface="Minion Pro" charset="0"/>
                <a:ea typeface="Minion Pro" charset="0"/>
                <a:cs typeface="Minion Pro" charset="0"/>
              </a:rPr>
              <a:t>Mozambique</a:t>
            </a:r>
          </a:p>
          <a:p>
            <a:pPr algn="l"/>
            <a:endParaRPr lang="en-GB" sz="4000" dirty="0" smtClean="0">
              <a:latin typeface="Minion Pro" charset="0"/>
              <a:ea typeface="Minion Pro" charset="0"/>
              <a:cs typeface="Minion Pro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GB" sz="4000" dirty="0" smtClean="0">
                <a:latin typeface="Minion Pro" charset="0"/>
                <a:ea typeface="Minion Pro" charset="0"/>
                <a:cs typeface="Minion Pro" charset="0"/>
              </a:rPr>
              <a:t>Easy connections </a:t>
            </a:r>
            <a:r>
              <a:rPr lang="en-GB" sz="4000" dirty="0">
                <a:latin typeface="Minion Pro" charset="0"/>
                <a:ea typeface="Minion Pro" charset="0"/>
                <a:cs typeface="Minion Pro" charset="0"/>
              </a:rPr>
              <a:t>to </a:t>
            </a:r>
            <a:r>
              <a:rPr lang="en-GB" sz="4000" dirty="0" smtClean="0">
                <a:latin typeface="Minion Pro" charset="0"/>
                <a:ea typeface="Minion Pro" charset="0"/>
                <a:cs typeface="Minion Pro" charset="0"/>
              </a:rPr>
              <a:t>the Diocese </a:t>
            </a:r>
            <a:r>
              <a:rPr lang="en-GB" sz="4000" dirty="0">
                <a:latin typeface="Minion Pro" charset="0"/>
                <a:ea typeface="Minion Pro" charset="0"/>
                <a:cs typeface="Minion Pro" charset="0"/>
              </a:rPr>
              <a:t>of </a:t>
            </a:r>
            <a:r>
              <a:rPr lang="en-GB" sz="4000" dirty="0" err="1" smtClean="0">
                <a:latin typeface="Minion Pro" charset="0"/>
                <a:ea typeface="Minion Pro" charset="0"/>
                <a:cs typeface="Minion Pro" charset="0"/>
              </a:rPr>
              <a:t>Lebombo</a:t>
            </a:r>
            <a:r>
              <a:rPr lang="en-GB" sz="4000" dirty="0" smtClean="0">
                <a:latin typeface="Minion Pro" charset="0"/>
                <a:ea typeface="Minion Pro" charset="0"/>
                <a:cs typeface="Minion Pro" charset="0"/>
              </a:rPr>
              <a:t> </a:t>
            </a:r>
            <a:endParaRPr lang="en-GB" sz="4000" dirty="0"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5" name="Shape 126"/>
          <p:cNvSpPr/>
          <p:nvPr/>
        </p:nvSpPr>
        <p:spPr>
          <a:xfrm>
            <a:off x="993140" y="1165583"/>
            <a:ext cx="486351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r>
              <a:rPr lang="en-GB" sz="4000" b="1" dirty="0" smtClean="0"/>
              <a:t>A strategic location</a:t>
            </a:r>
          </a:p>
        </p:txBody>
      </p:sp>
    </p:spTree>
    <p:extLst>
      <p:ext uri="{BB962C8B-B14F-4D97-AF65-F5344CB8AC3E}">
        <p14:creationId xmlns:p14="http://schemas.microsoft.com/office/powerpoint/2010/main" val="20101791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Template_3 cop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6622472" y="1027303"/>
            <a:ext cx="5777345" cy="625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b="1" dirty="0" smtClean="0">
              <a:latin typeface="Minion Pro" charset="0"/>
              <a:ea typeface="Minion Pro" charset="0"/>
              <a:cs typeface="Minion Pro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b="1" dirty="0">
              <a:latin typeface="Minion Pro" charset="0"/>
              <a:ea typeface="Minion Pro" charset="0"/>
              <a:cs typeface="Minion Pro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b="1" dirty="0" smtClean="0">
              <a:latin typeface="Minion Pro" charset="0"/>
              <a:ea typeface="Minion Pro" charset="0"/>
              <a:cs typeface="Minion Pro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dirty="0" smtClean="0">
                <a:ea typeface="Minion Pro" charset="0"/>
                <a:cs typeface="Minion Pro" charset="0"/>
              </a:rPr>
              <a:t>For </a:t>
            </a:r>
            <a:r>
              <a:rPr lang="en-GB" sz="4000" dirty="0">
                <a:ea typeface="Minion Pro" charset="0"/>
                <a:cs typeface="Minion Pro" charset="0"/>
              </a:rPr>
              <a:t>clergy training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sz="2000" dirty="0">
              <a:ea typeface="Minion Pro" charset="0"/>
              <a:cs typeface="Minion Pro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dirty="0">
                <a:ea typeface="Minion Pro" charset="0"/>
                <a:cs typeface="Minion Pro" charset="0"/>
              </a:rPr>
              <a:t>Guest house for mission workers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sz="2000" dirty="0">
              <a:ea typeface="Minion Pro" charset="0"/>
              <a:cs typeface="Minion Pro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dirty="0">
                <a:ea typeface="Minion Pro" charset="0"/>
                <a:cs typeface="Minion Pro" charset="0"/>
              </a:rPr>
              <a:t>Meeting point for Diocesan </a:t>
            </a:r>
            <a:r>
              <a:rPr lang="en-GB" sz="4000" dirty="0" smtClean="0">
                <a:ea typeface="Minion Pro" charset="0"/>
                <a:cs typeface="Minion Pro" charset="0"/>
              </a:rPr>
              <a:t>staff </a:t>
            </a:r>
            <a:r>
              <a:rPr lang="en-GB" sz="4000">
                <a:ea typeface="Minion Pro" charset="0"/>
                <a:cs typeface="Minion Pro" charset="0"/>
              </a:rPr>
              <a:t>and </a:t>
            </a:r>
            <a:r>
              <a:rPr lang="en-GB" sz="4000" smtClean="0">
                <a:ea typeface="Minion Pro" charset="0"/>
                <a:cs typeface="Minion Pro" charset="0"/>
              </a:rPr>
              <a:t>volunteers</a:t>
            </a:r>
            <a:endParaRPr lang="en-GB" sz="4000" dirty="0">
              <a:ea typeface="Minion Pro" charset="0"/>
              <a:cs typeface="Minion Pro" charset="0"/>
            </a:endParaRPr>
          </a:p>
        </p:txBody>
      </p:sp>
      <p:sp>
        <p:nvSpPr>
          <p:cNvPr id="4" name="Shape 144"/>
          <p:cNvSpPr/>
          <p:nvPr/>
        </p:nvSpPr>
        <p:spPr>
          <a:xfrm>
            <a:off x="1593271" y="1799831"/>
            <a:ext cx="676101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r>
              <a:rPr lang="en-GB" sz="5400" b="1" dirty="0"/>
              <a:t>A multi-use </a:t>
            </a:r>
            <a:r>
              <a:rPr lang="en-GB" sz="5400" b="1" dirty="0" smtClean="0"/>
              <a:t>space: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81789363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710</Words>
  <Application>Microsoft Office PowerPoint</Application>
  <PresentationFormat>Custom</PresentationFormat>
  <Paragraphs>133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Ward</dc:creator>
  <cp:lastModifiedBy>Paul Peterken</cp:lastModifiedBy>
  <cp:revision>54</cp:revision>
  <cp:lastPrinted>2017-02-09T15:56:06Z</cp:lastPrinted>
  <dcterms:modified xsi:type="dcterms:W3CDTF">2017-03-01T11:32:50Z</dcterms:modified>
</cp:coreProperties>
</file>